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sldIdLst>
    <p:sldId id="256" r:id="rId2"/>
    <p:sldId id="258" r:id="rId3"/>
    <p:sldId id="257" r:id="rId4"/>
    <p:sldId id="259" r:id="rId5"/>
    <p:sldId id="261" r:id="rId6"/>
    <p:sldId id="262" r:id="rId7"/>
    <p:sldId id="296" r:id="rId8"/>
    <p:sldId id="265" r:id="rId9"/>
    <p:sldId id="273" r:id="rId10"/>
    <p:sldId id="298" r:id="rId11"/>
    <p:sldId id="299" r:id="rId12"/>
    <p:sldId id="300" r:id="rId13"/>
    <p:sldId id="301" r:id="rId14"/>
    <p:sldId id="297" r:id="rId15"/>
    <p:sldId id="302" r:id="rId16"/>
    <p:sldId id="263" r:id="rId17"/>
    <p:sldId id="260" r:id="rId18"/>
    <p:sldId id="266" r:id="rId19"/>
    <p:sldId id="268" r:id="rId20"/>
    <p:sldId id="305" r:id="rId21"/>
    <p:sldId id="304" r:id="rId22"/>
    <p:sldId id="306" r:id="rId23"/>
    <p:sldId id="307" r:id="rId24"/>
    <p:sldId id="308" r:id="rId25"/>
    <p:sldId id="309" r:id="rId26"/>
    <p:sldId id="310" r:id="rId27"/>
    <p:sldId id="311" r:id="rId28"/>
    <p:sldId id="312" r:id="rId29"/>
    <p:sldId id="313" r:id="rId30"/>
    <p:sldId id="321" r:id="rId31"/>
    <p:sldId id="314" r:id="rId32"/>
    <p:sldId id="264" r:id="rId33"/>
    <p:sldId id="315" r:id="rId34"/>
    <p:sldId id="316" r:id="rId35"/>
    <p:sldId id="317" r:id="rId36"/>
    <p:sldId id="318" r:id="rId37"/>
    <p:sldId id="319" r:id="rId38"/>
    <p:sldId id="320" r:id="rId39"/>
    <p:sldId id="322" r:id="rId40"/>
    <p:sldId id="323" r:id="rId41"/>
    <p:sldId id="324" r:id="rId42"/>
    <p:sldId id="325" r:id="rId43"/>
    <p:sldId id="326" r:id="rId44"/>
    <p:sldId id="327" r:id="rId45"/>
    <p:sldId id="329" r:id="rId46"/>
    <p:sldId id="328"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278" r:id="rId64"/>
  </p:sldIdLst>
  <p:sldSz cx="9144000" cy="5143500" type="screen16x9"/>
  <p:notesSz cx="6858000" cy="9144000"/>
  <p:embeddedFontLst>
    <p:embeddedFont>
      <p:font typeface="Sniglet" panose="020B0604020202020204" charset="0"/>
      <p:regular r:id="rId66"/>
    </p:embeddedFont>
    <p:embeddedFont>
      <p:font typeface="Dosis" panose="020B0604020202020204"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A78245-F04A-4819-98CB-A0784EEE9882}">
  <a:tblStyle styleId="{0FA78245-F04A-4819-98CB-A0784EEE988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B4C3CC-C3A9-4D13-B8F7-F7B8FBA7BB3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snapToGrid="0">
      <p:cViewPr varScale="1">
        <p:scale>
          <a:sx n="95" d="100"/>
          <a:sy n="95" d="100"/>
        </p:scale>
        <p:origin x="63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457112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019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609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851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366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52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1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6927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873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604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292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2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5753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546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487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8666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014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050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727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9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0843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3345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1608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4397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3462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165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262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9876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3762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267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848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2315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642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143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802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9607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1121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0522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1795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219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730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009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0975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4748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570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9340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9921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6908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0752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535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65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88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734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079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75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6" name="Google Shape;396;p7"/>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30" name="Google Shape;430;p8"/>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Life Expectancy Prediction using Machine Learning</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FEATURE </a:t>
            </a:r>
            <a:r>
              <a:rPr lang="en-US" dirty="0" smtClean="0"/>
              <a:t>LIST …</a:t>
            </a:r>
            <a:endParaRPr dirty="0"/>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Alcohol</a:t>
            </a:r>
            <a:endParaRPr b="1" dirty="0"/>
          </a:p>
          <a:p>
            <a:pPr marL="0" lvl="0" indent="0">
              <a:buNone/>
            </a:pPr>
            <a:r>
              <a:rPr lang="en-US" sz="1200" dirty="0"/>
              <a:t> Alcohol, recorded per capita (15+) consumption (in </a:t>
            </a:r>
            <a:r>
              <a:rPr lang="en-US" sz="1200" dirty="0" smtClean="0"/>
              <a:t>liters </a:t>
            </a:r>
            <a:r>
              <a:rPr lang="en-US" sz="1200" dirty="0"/>
              <a:t>of pure alcohol)</a:t>
            </a:r>
            <a:endParaRPr sz="1200" dirty="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Percent Expenditure</a:t>
            </a:r>
            <a:endParaRPr b="1" dirty="0"/>
          </a:p>
          <a:p>
            <a:pPr marL="0" lvl="0" indent="0">
              <a:buNone/>
            </a:pPr>
            <a:r>
              <a:rPr lang="en-US" sz="1200" dirty="0"/>
              <a:t> Expenditure on health as a percentage of Gross Domestic Product per capita(%)</a:t>
            </a:r>
            <a:endParaRPr sz="1200" dirty="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Hepatitis B</a:t>
            </a:r>
            <a:endParaRPr b="1" dirty="0"/>
          </a:p>
          <a:p>
            <a:pPr marL="0" lvl="0" indent="0">
              <a:buNone/>
            </a:pPr>
            <a:r>
              <a:rPr lang="en-US" sz="1200" dirty="0"/>
              <a:t>Hepatitis B (HepB) immunization coverage among 1-year-olds(%)</a:t>
            </a:r>
            <a:endParaRPr sz="1200" dirty="0"/>
          </a:p>
        </p:txBody>
      </p:sp>
      <p:sp>
        <p:nvSpPr>
          <p:cNvPr id="681" name="Google Shape;681;p29"/>
          <p:cNvSpPr txBox="1">
            <a:spLocks noGrp="1"/>
          </p:cNvSpPr>
          <p:nvPr>
            <p:ph type="body" idx="1"/>
          </p:nvPr>
        </p:nvSpPr>
        <p:spPr>
          <a:xfrm>
            <a:off x="747925"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Measles</a:t>
            </a:r>
            <a:endParaRPr b="1" dirty="0" smtClean="0"/>
          </a:p>
          <a:p>
            <a:pPr marL="0" lvl="0" indent="0">
              <a:buNone/>
            </a:pPr>
            <a:r>
              <a:rPr lang="en-US" sz="1200" dirty="0"/>
              <a:t>N</a:t>
            </a:r>
            <a:r>
              <a:rPr lang="en-US" sz="1200" dirty="0" smtClean="0"/>
              <a:t>umber </a:t>
            </a:r>
            <a:r>
              <a:rPr lang="en-US" sz="1200" dirty="0"/>
              <a:t>of reported measles cases per 1000 population</a:t>
            </a:r>
            <a:endParaRPr sz="1200" dirty="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BMI</a:t>
            </a:r>
            <a:endParaRPr b="1" dirty="0"/>
          </a:p>
          <a:p>
            <a:pPr marL="0" lvl="0" indent="0">
              <a:buNone/>
            </a:pPr>
            <a:r>
              <a:rPr lang="en-US" sz="1200" dirty="0"/>
              <a:t>Average Body Mass Index of entire </a:t>
            </a:r>
            <a:r>
              <a:rPr lang="en-US" sz="1200" dirty="0" smtClean="0"/>
              <a:t>population.</a:t>
            </a:r>
            <a:endParaRPr sz="1200" dirty="0"/>
          </a:p>
        </p:txBody>
      </p:sp>
      <p:sp>
        <p:nvSpPr>
          <p:cNvPr id="683" name="Google Shape;683;p29"/>
          <p:cNvSpPr txBox="1">
            <a:spLocks noGrp="1"/>
          </p:cNvSpPr>
          <p:nvPr>
            <p:ph type="body" idx="3"/>
          </p:nvPr>
        </p:nvSpPr>
        <p:spPr>
          <a:xfrm>
            <a:off x="5216631"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U-5 Deaths</a:t>
            </a:r>
            <a:endParaRPr b="1" dirty="0"/>
          </a:p>
          <a:p>
            <a:pPr marL="0" lvl="0" indent="0">
              <a:buNone/>
            </a:pPr>
            <a:r>
              <a:rPr lang="en-US" sz="1200" dirty="0"/>
              <a:t>Number of under-five deaths per 1000 population</a:t>
            </a:r>
            <a:endParaRPr sz="1200" dirty="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dirty="0"/>
          </a:p>
        </p:txBody>
      </p:sp>
    </p:spTree>
    <p:extLst>
      <p:ext uri="{BB962C8B-B14F-4D97-AF65-F5344CB8AC3E}">
        <p14:creationId xmlns:p14="http://schemas.microsoft.com/office/powerpoint/2010/main" val="1248658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FEATURE </a:t>
            </a:r>
            <a:r>
              <a:rPr lang="en-US" dirty="0" smtClean="0"/>
              <a:t>LIST …</a:t>
            </a:r>
            <a:endParaRPr dirty="0"/>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Polio</a:t>
            </a:r>
            <a:endParaRPr b="1" dirty="0"/>
          </a:p>
          <a:p>
            <a:pPr marL="0" lvl="0" indent="0">
              <a:buNone/>
            </a:pPr>
            <a:r>
              <a:rPr lang="en-US" sz="1200" dirty="0"/>
              <a:t>Polio(Pol3) immunization coverage among 1-year-olds</a:t>
            </a:r>
            <a:r>
              <a:rPr lang="en-US" sz="1200" dirty="0" smtClean="0"/>
              <a:t>(%).</a:t>
            </a:r>
            <a:endParaRPr sz="1200" dirty="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Total </a:t>
            </a:r>
            <a:r>
              <a:rPr lang="en-US" b="1" dirty="0" smtClean="0"/>
              <a:t>Expenditure</a:t>
            </a:r>
            <a:endParaRPr b="1" dirty="0" smtClean="0"/>
          </a:p>
          <a:p>
            <a:pPr marL="0" lvl="0" indent="0">
              <a:buNone/>
            </a:pPr>
            <a:r>
              <a:rPr lang="en-US" sz="1200" dirty="0"/>
              <a:t>General government expenditure on health as a percentage of total government expenditure(%)</a:t>
            </a:r>
            <a:endParaRPr sz="1200" dirty="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Diphtheria</a:t>
            </a:r>
            <a:endParaRPr b="1" dirty="0" smtClean="0"/>
          </a:p>
          <a:p>
            <a:pPr marL="0" lvl="0" indent="0">
              <a:buNone/>
            </a:pPr>
            <a:r>
              <a:rPr lang="en-US" sz="1200" dirty="0"/>
              <a:t>Diphtheria tetanus toxoid and pertussis (DTP3) immunization coverage among 1-year-olds(%)</a:t>
            </a:r>
            <a:endParaRPr sz="1200" dirty="0"/>
          </a:p>
        </p:txBody>
      </p:sp>
      <p:sp>
        <p:nvSpPr>
          <p:cNvPr id="681" name="Google Shape;681;p29"/>
          <p:cNvSpPr txBox="1">
            <a:spLocks noGrp="1"/>
          </p:cNvSpPr>
          <p:nvPr>
            <p:ph type="body" idx="1"/>
          </p:nvPr>
        </p:nvSpPr>
        <p:spPr>
          <a:xfrm>
            <a:off x="747925"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HIV/AIDS</a:t>
            </a:r>
            <a:endParaRPr b="1" dirty="0" smtClean="0"/>
          </a:p>
          <a:p>
            <a:pPr marL="0" lvl="0" indent="0">
              <a:buNone/>
            </a:pPr>
            <a:r>
              <a:rPr lang="en-US" sz="1200" dirty="0"/>
              <a:t>Deaths per 1000 live births HIV/AIDS(0-4 years)</a:t>
            </a:r>
            <a:endParaRPr sz="1200" dirty="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GDP</a:t>
            </a:r>
            <a:endParaRPr b="1" dirty="0"/>
          </a:p>
          <a:p>
            <a:pPr marL="0" lvl="0" indent="0">
              <a:buNone/>
            </a:pPr>
            <a:r>
              <a:rPr lang="en-US" sz="1200" dirty="0"/>
              <a:t>Gross Domestic Product per capita(in USD</a:t>
            </a:r>
            <a:r>
              <a:rPr lang="en-US" sz="1200" dirty="0" smtClean="0"/>
              <a:t>).</a:t>
            </a:r>
            <a:endParaRPr sz="1200" dirty="0"/>
          </a:p>
        </p:txBody>
      </p:sp>
      <p:sp>
        <p:nvSpPr>
          <p:cNvPr id="683" name="Google Shape;683;p29"/>
          <p:cNvSpPr txBox="1">
            <a:spLocks noGrp="1"/>
          </p:cNvSpPr>
          <p:nvPr>
            <p:ph type="body" idx="3"/>
          </p:nvPr>
        </p:nvSpPr>
        <p:spPr>
          <a:xfrm>
            <a:off x="5216631"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smtClean="0"/>
              <a:t>Population</a:t>
            </a:r>
          </a:p>
          <a:p>
            <a:pPr marL="0" lvl="0" indent="0">
              <a:buNone/>
            </a:pPr>
            <a:r>
              <a:rPr lang="en-US" sz="1200" dirty="0" smtClean="0"/>
              <a:t>Population of the country</a:t>
            </a:r>
            <a:endParaRPr sz="1200" dirty="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dirty="0"/>
          </a:p>
        </p:txBody>
      </p:sp>
    </p:spTree>
    <p:extLst>
      <p:ext uri="{BB962C8B-B14F-4D97-AF65-F5344CB8AC3E}">
        <p14:creationId xmlns:p14="http://schemas.microsoft.com/office/powerpoint/2010/main" val="3227268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FEATURE </a:t>
            </a:r>
            <a:r>
              <a:rPr lang="en-US" dirty="0" smtClean="0"/>
              <a:t>LIST …</a:t>
            </a:r>
            <a:endParaRPr dirty="0"/>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smtClean="0"/>
              <a:t>Population </a:t>
            </a:r>
            <a:r>
              <a:rPr lang="en-US" b="1" dirty="0"/>
              <a:t>Thinness 10-19</a:t>
            </a:r>
            <a:endParaRPr b="1" dirty="0"/>
          </a:p>
          <a:p>
            <a:pPr marL="0" lvl="0" indent="0">
              <a:buNone/>
            </a:pPr>
            <a:r>
              <a:rPr lang="en-US" sz="1200" dirty="0"/>
              <a:t> Prevalence of thinness among children and adolescents for Age 10 to 19(%)</a:t>
            </a:r>
            <a:endParaRPr sz="1200" dirty="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Thinness </a:t>
            </a:r>
            <a:r>
              <a:rPr lang="en-US" b="1" dirty="0" smtClean="0"/>
              <a:t>5-9</a:t>
            </a:r>
          </a:p>
          <a:p>
            <a:pPr marL="0" lvl="0" indent="0">
              <a:buNone/>
            </a:pPr>
            <a:r>
              <a:rPr lang="en-US" sz="1200" dirty="0"/>
              <a:t>Prevalence of thinness among children for Age 5 to 9(%)</a:t>
            </a:r>
            <a:endParaRPr sz="1200" dirty="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a:t>Income </a:t>
            </a:r>
            <a:r>
              <a:rPr lang="en-US" b="1" dirty="0" smtClean="0"/>
              <a:t>Composition</a:t>
            </a:r>
            <a:endParaRPr b="1" dirty="0" smtClean="0"/>
          </a:p>
          <a:p>
            <a:pPr marL="0" lvl="0" indent="0">
              <a:buNone/>
            </a:pPr>
            <a:r>
              <a:rPr lang="en-US" sz="1200" dirty="0"/>
              <a:t> Human Development Index in terms of income composition of resources(0-1)</a:t>
            </a:r>
            <a:br>
              <a:rPr lang="en-US" sz="1200" dirty="0"/>
            </a:br>
            <a:endParaRPr sz="1200" dirty="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Schooling</a:t>
            </a:r>
            <a:endParaRPr b="1" dirty="0"/>
          </a:p>
          <a:p>
            <a:pPr marL="0" lvl="0" indent="0">
              <a:buNone/>
            </a:pPr>
            <a:r>
              <a:rPr lang="en-US" sz="1200" dirty="0"/>
              <a:t>Number of years of Schooling</a:t>
            </a:r>
            <a:endParaRPr sz="1200" dirty="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dirty="0"/>
          </a:p>
        </p:txBody>
      </p:sp>
    </p:spTree>
    <p:extLst>
      <p:ext uri="{BB962C8B-B14F-4D97-AF65-F5344CB8AC3E}">
        <p14:creationId xmlns:p14="http://schemas.microsoft.com/office/powerpoint/2010/main" val="15128622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smtClean="0"/>
              <a:t>Feature Engineering </a:t>
            </a:r>
            <a:endParaRPr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2000" dirty="0"/>
              <a:t>Population and GDP will be dropped due to discrepancies with the data. They would useful to have, but it is more likely to hinder the data due to poor reporting from there. The combination of the features will be a good litmus to </a:t>
            </a:r>
            <a:r>
              <a:rPr lang="en-US" sz="2000" dirty="0" smtClean="0"/>
              <a:t>measure </a:t>
            </a:r>
            <a:r>
              <a:rPr lang="en-US" sz="2000" dirty="0"/>
              <a:t>life expectancy</a:t>
            </a:r>
            <a:r>
              <a:rPr lang="en-US" sz="2000" dirty="0" smtClean="0"/>
              <a:t>.</a:t>
            </a:r>
          </a:p>
          <a:p>
            <a:pPr lvl="0"/>
            <a:r>
              <a:rPr lang="en-US" sz="2000" dirty="0"/>
              <a:t>Replace Missing Values Associated with Country Feature Mean where </a:t>
            </a:r>
            <a:r>
              <a:rPr lang="en-US" sz="2000" dirty="0" smtClean="0"/>
              <a:t>applicable.</a:t>
            </a:r>
          </a:p>
          <a:p>
            <a:pPr lvl="0"/>
            <a:r>
              <a:rPr lang="en-US" sz="2000" dirty="0" smtClean="0"/>
              <a:t>In </a:t>
            </a:r>
            <a:r>
              <a:rPr lang="en-US" sz="2000" dirty="0"/>
              <a:t>other cases, fill in data with associated country status mean </a:t>
            </a:r>
            <a:endParaRPr sz="20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dirty="0"/>
          </a:p>
        </p:txBody>
      </p:sp>
    </p:spTree>
    <p:extLst>
      <p:ext uri="{BB962C8B-B14F-4D97-AF65-F5344CB8AC3E}">
        <p14:creationId xmlns:p14="http://schemas.microsoft.com/office/powerpoint/2010/main" val="1030827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Feature Engineering </a:t>
            </a:r>
            <a:r>
              <a:rPr lang="en-US" dirty="0" smtClean="0"/>
              <a:t>…</a:t>
            </a:r>
            <a:endParaRPr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2000" dirty="0"/>
              <a:t>The data cleaning included removed 1100 removed between GDP(448) and </a:t>
            </a:r>
            <a:r>
              <a:rPr lang="en-US" sz="2000" dirty="0" smtClean="0"/>
              <a:t>Population (652).</a:t>
            </a:r>
          </a:p>
          <a:p>
            <a:pPr lvl="0"/>
            <a:r>
              <a:rPr lang="en-US" sz="2000" dirty="0"/>
              <a:t>818 values replaced with missing respective country means</a:t>
            </a:r>
            <a:r>
              <a:rPr lang="en-US" sz="2000" dirty="0" smtClean="0"/>
              <a:t>.</a:t>
            </a:r>
          </a:p>
          <a:p>
            <a:pPr lvl="0"/>
            <a:r>
              <a:rPr lang="en-US" sz="2000" dirty="0"/>
              <a:t>645 replaced by the mean related to the status of the country</a:t>
            </a:r>
            <a:endParaRPr lang="en-US" sz="2000" dirty="0" smtClean="0"/>
          </a:p>
          <a:p>
            <a:pPr marL="69850" lvl="0" indent="0">
              <a:buNone/>
            </a:pPr>
            <a:endParaRPr sz="20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206388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lvl="0" algn="ctr"/>
            <a:r>
              <a:rPr lang="en-US" sz="6000" dirty="0"/>
              <a:t>DATA </a:t>
            </a:r>
            <a:r>
              <a:rPr lang="en-US" sz="6000" dirty="0" smtClean="0"/>
              <a:t>ANALYSIS</a:t>
            </a:r>
            <a:endParaRPr sz="6000" dirty="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a:buNone/>
            </a:pPr>
            <a:r>
              <a:rPr lang="en-US" sz="2000" dirty="0"/>
              <a:t>“The goal is to turn data into information, and information into insight.” – Carly Fiorina, former executive, president, and chair of Hewlett-Packard Co.</a:t>
            </a:r>
            <a:endParaRPr sz="2000" dirty="0"/>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9" name="Google Shape;992;p47"/>
          <p:cNvSpPr/>
          <p:nvPr/>
        </p:nvSpPr>
        <p:spPr>
          <a:xfrm rot="20113913">
            <a:off x="5031410" y="1018148"/>
            <a:ext cx="1731431" cy="112395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0" name="Google Shape;979;p47"/>
          <p:cNvSpPr/>
          <p:nvPr/>
        </p:nvSpPr>
        <p:spPr>
          <a:xfrm>
            <a:off x="2973419" y="1580127"/>
            <a:ext cx="725263" cy="70563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1" name="Google Shape;983;p47"/>
          <p:cNvSpPr/>
          <p:nvPr/>
        </p:nvSpPr>
        <p:spPr>
          <a:xfrm>
            <a:off x="3824380" y="1117802"/>
            <a:ext cx="833082" cy="837291"/>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extLst>
      <p:ext uri="{BB962C8B-B14F-4D97-AF65-F5344CB8AC3E}">
        <p14:creationId xmlns:p14="http://schemas.microsoft.com/office/powerpoint/2010/main" val="2844814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LIFE </a:t>
            </a:r>
            <a:r>
              <a:rPr lang="en-US" dirty="0" smtClean="0"/>
              <a:t>EXPECTANCY </a:t>
            </a:r>
            <a:endParaRPr dirty="0"/>
          </a:p>
        </p:txBody>
      </p:sp>
      <p:sp>
        <p:nvSpPr>
          <p:cNvPr id="579" name="Google Shape;579;p19"/>
          <p:cNvSpPr txBox="1">
            <a:spLocks noGrp="1"/>
          </p:cNvSpPr>
          <p:nvPr>
            <p:ph type="body" idx="2"/>
          </p:nvPr>
        </p:nvSpPr>
        <p:spPr>
          <a:xfrm>
            <a:off x="4602144" y="1082425"/>
            <a:ext cx="3959052" cy="4033912"/>
          </a:xfrm>
          <a:prstGeom prst="rect">
            <a:avLst/>
          </a:prstGeom>
        </p:spPr>
        <p:txBody>
          <a:bodyPr spcFirstLastPara="1" wrap="square" lIns="91425" tIns="91425" rIns="91425" bIns="91425" anchor="t" anchorCtr="0">
            <a:noAutofit/>
          </a:bodyPr>
          <a:lstStyle/>
          <a:p>
            <a:pPr marL="342900" indent="-342900"/>
            <a:endParaRPr lang="en" sz="2000" b="1" dirty="0" smtClean="0"/>
          </a:p>
          <a:p>
            <a:pPr marL="342900" indent="-342900"/>
            <a:endParaRPr lang="en" sz="2000" b="1" dirty="0"/>
          </a:p>
          <a:p>
            <a:pPr marL="342900" indent="-342900"/>
            <a:r>
              <a:rPr lang="en" sz="2000" b="1" dirty="0" smtClean="0"/>
              <a:t>Maximum Value : 89.0 Years</a:t>
            </a:r>
          </a:p>
          <a:p>
            <a:pPr marL="342900" indent="-342900"/>
            <a:r>
              <a:rPr lang="en" sz="2000" b="1" dirty="0"/>
              <a:t>Mean Value : </a:t>
            </a:r>
            <a:r>
              <a:rPr lang="en" sz="2000" b="1" dirty="0" smtClean="0"/>
              <a:t>69.2 Years</a:t>
            </a:r>
          </a:p>
          <a:p>
            <a:pPr marL="342900" indent="-342900"/>
            <a:r>
              <a:rPr lang="en" sz="2000" b="1" dirty="0" smtClean="0"/>
              <a:t>Minimum Value : 36.3 Years</a:t>
            </a:r>
          </a:p>
          <a:p>
            <a:pPr marL="342900" indent="-342900"/>
            <a:r>
              <a:rPr lang="en" sz="2000" b="1" dirty="0" smtClean="0"/>
              <a:t>Standard Daviation : 9.5 Years</a:t>
            </a:r>
            <a:endParaRPr sz="2000" b="1" dirty="0"/>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dirty="0"/>
          </a:p>
        </p:txBody>
      </p:sp>
      <p:pic>
        <p:nvPicPr>
          <p:cNvPr id="5" name="Picture 4"/>
          <p:cNvPicPr>
            <a:picLocks noChangeAspect="1"/>
          </p:cNvPicPr>
          <p:nvPr/>
        </p:nvPicPr>
        <p:blipFill>
          <a:blip r:embed="rId3"/>
          <a:stretch>
            <a:fillRect/>
          </a:stretch>
        </p:blipFill>
        <p:spPr>
          <a:xfrm>
            <a:off x="0" y="1059514"/>
            <a:ext cx="4602144" cy="405682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buNone/>
            </a:pPr>
            <a:r>
              <a:rPr lang="en-US" sz="3600" dirty="0" smtClean="0">
                <a:solidFill>
                  <a:schemeClr val="accent6">
                    <a:lumMod val="10000"/>
                  </a:schemeClr>
                </a:solidFill>
              </a:rPr>
              <a:t>Conclusion no.  1</a:t>
            </a:r>
          </a:p>
          <a:p>
            <a:pPr marL="0" lvl="0" indent="0">
              <a:buNone/>
            </a:pPr>
            <a:endParaRPr lang="en-US" dirty="0" smtClean="0"/>
          </a:p>
          <a:p>
            <a:pPr marL="0" lvl="0" indent="0">
              <a:buNone/>
            </a:pPr>
            <a:r>
              <a:rPr lang="en-US" dirty="0" smtClean="0"/>
              <a:t>The </a:t>
            </a:r>
            <a:r>
              <a:rPr lang="en-US" dirty="0"/>
              <a:t>maximum value </a:t>
            </a:r>
            <a:r>
              <a:rPr lang="en-US" dirty="0" smtClean="0"/>
              <a:t>89.0 Years </a:t>
            </a:r>
            <a:r>
              <a:rPr lang="en-US" dirty="0"/>
              <a:t>is about 2.08 standard deviations away from the mean </a:t>
            </a:r>
            <a:r>
              <a:rPr lang="en-US" dirty="0" smtClean="0"/>
              <a:t>69.2 Years </a:t>
            </a:r>
            <a:r>
              <a:rPr lang="en-US" dirty="0"/>
              <a:t>while the minimum 36.3 </a:t>
            </a:r>
            <a:r>
              <a:rPr lang="en-US" dirty="0" smtClean="0"/>
              <a:t>Years is </a:t>
            </a:r>
            <a:r>
              <a:rPr lang="en-US" dirty="0"/>
              <a:t>about 3.46 deviations away. The standard deviation for the whole sample is 9.50 years</a:t>
            </a:r>
            <a:endParaRPr dirty="0"/>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22"/>
          <p:cNvSpPr txBox="1">
            <a:spLocks noGrp="1"/>
          </p:cNvSpPr>
          <p:nvPr>
            <p:ph type="title" idx="4294967295"/>
          </p:nvPr>
        </p:nvSpPr>
        <p:spPr>
          <a:xfrm>
            <a:off x="280950" y="4333500"/>
            <a:ext cx="8587500" cy="532200"/>
          </a:xfrm>
          <a:prstGeom prst="rect">
            <a:avLst/>
          </a:prstGeom>
          <a:noFill/>
        </p:spPr>
        <p:txBody>
          <a:bodyPr spcFirstLastPara="1" wrap="square" lIns="91425" tIns="91425" rIns="91425" bIns="91425" anchor="ctr" anchorCtr="0">
            <a:noAutofit/>
          </a:bodyPr>
          <a:lstStyle/>
          <a:p>
            <a:pPr lvl="0" algn="ctr"/>
            <a:r>
              <a:rPr lang="en-US" dirty="0">
                <a:solidFill>
                  <a:schemeClr val="bg2"/>
                </a:solidFill>
              </a:rPr>
              <a:t>LIFE EXPECTANCY ( Developed VS. Developing  </a:t>
            </a:r>
            <a:r>
              <a:rPr lang="en-US" dirty="0" smtClean="0">
                <a:solidFill>
                  <a:schemeClr val="bg2"/>
                </a:solidFill>
              </a:rPr>
              <a:t>countries)</a:t>
            </a:r>
            <a:endParaRPr b="0" dirty="0">
              <a:solidFill>
                <a:schemeClr val="bg2"/>
              </a:solidFill>
            </a:endParaRPr>
          </a:p>
        </p:txBody>
      </p:sp>
      <p:sp>
        <p:nvSpPr>
          <p:cNvPr id="604" name="Google Shape;604;p2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dirty="0"/>
          </a:p>
        </p:txBody>
      </p:sp>
      <p:pic>
        <p:nvPicPr>
          <p:cNvPr id="5" name="Picture 4"/>
          <p:cNvPicPr>
            <a:picLocks noChangeAspect="1"/>
          </p:cNvPicPr>
          <p:nvPr/>
        </p:nvPicPr>
        <p:blipFill>
          <a:blip r:embed="rId3"/>
          <a:stretch>
            <a:fillRect/>
          </a:stretch>
        </p:blipFill>
        <p:spPr>
          <a:xfrm>
            <a:off x="280850" y="275075"/>
            <a:ext cx="8587599" cy="405835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solidFill>
                  <a:schemeClr val="bg2"/>
                </a:solidFill>
              </a:rPr>
              <a:t>LIFE EXPECTANCY ( Developed VS. Developing  countries)</a:t>
            </a:r>
            <a:endParaRPr dirty="0"/>
          </a:p>
        </p:txBody>
      </p:sp>
      <p:graphicFrame>
        <p:nvGraphicFramePr>
          <p:cNvPr id="619" name="Google Shape;619;p24"/>
          <p:cNvGraphicFramePr/>
          <p:nvPr>
            <p:extLst>
              <p:ext uri="{D42A27DB-BD31-4B8C-83A1-F6EECF244321}">
                <p14:modId xmlns:p14="http://schemas.microsoft.com/office/powerpoint/2010/main" val="578547255"/>
              </p:ext>
            </p:extLst>
          </p:nvPr>
        </p:nvGraphicFramePr>
        <p:xfrm>
          <a:off x="851200" y="1399581"/>
          <a:ext cx="6037124" cy="2901114"/>
        </p:xfrm>
        <a:graphic>
          <a:graphicData uri="http://schemas.openxmlformats.org/drawingml/2006/table">
            <a:tbl>
              <a:tblPr>
                <a:noFill/>
                <a:tableStyleId>{0FA78245-F04A-4819-98CB-A0784EEE9882}</a:tableStyleId>
              </a:tblPr>
              <a:tblGrid>
                <a:gridCol w="1509281"/>
                <a:gridCol w="1509281"/>
                <a:gridCol w="1509281"/>
                <a:gridCol w="1509281"/>
              </a:tblGrid>
              <a:tr h="967038">
                <a:tc>
                  <a:txBody>
                    <a:bodyPr/>
                    <a:lstStyle/>
                    <a:p>
                      <a:pPr marL="0" lvl="0" indent="0" algn="l" rtl="0">
                        <a:spcBef>
                          <a:spcPts val="0"/>
                        </a:spcBef>
                        <a:spcAft>
                          <a:spcPts val="0"/>
                        </a:spcAft>
                        <a:buNone/>
                      </a:pPr>
                      <a:endParaRPr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US" sz="1100" dirty="0" smtClean="0">
                          <a:solidFill>
                            <a:srgbClr val="FFFFFF"/>
                          </a:solidFill>
                          <a:latin typeface="Dosis"/>
                          <a:ea typeface="Dosis"/>
                          <a:cs typeface="Dosis"/>
                          <a:sym typeface="Dosis"/>
                        </a:rPr>
                        <a:t>MEAN</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dirty="0" smtClean="0">
                          <a:solidFill>
                            <a:srgbClr val="FFFFFF"/>
                          </a:solidFill>
                          <a:latin typeface="Dosis"/>
                          <a:ea typeface="Dosis"/>
                          <a:cs typeface="Dosis"/>
                          <a:sym typeface="Dosis"/>
                        </a:rPr>
                        <a:t>MAX</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dirty="0" smtClean="0">
                          <a:solidFill>
                            <a:srgbClr val="FFFFFF"/>
                          </a:solidFill>
                          <a:latin typeface="Dosis"/>
                          <a:ea typeface="Dosis"/>
                          <a:cs typeface="Dosis"/>
                          <a:sym typeface="Dosis"/>
                        </a:rPr>
                        <a:t>MIN</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r>
              <a:tr h="967038">
                <a:tc>
                  <a:txBody>
                    <a:bodyPr/>
                    <a:lstStyle/>
                    <a:p>
                      <a:pPr marL="0" lvl="0" indent="0" algn="r" rtl="0">
                        <a:spcBef>
                          <a:spcPts val="0"/>
                        </a:spcBef>
                        <a:spcAft>
                          <a:spcPts val="0"/>
                        </a:spcAft>
                        <a:buNone/>
                      </a:pPr>
                      <a:r>
                        <a:rPr lang="en-US" sz="1100" b="1" dirty="0" smtClean="0">
                          <a:solidFill>
                            <a:srgbClr val="3C78D8"/>
                          </a:solidFill>
                          <a:latin typeface="Dosis"/>
                          <a:ea typeface="Dosis"/>
                          <a:cs typeface="Dosis"/>
                          <a:sym typeface="Dosis"/>
                        </a:rPr>
                        <a:t>Developed</a:t>
                      </a:r>
                      <a:endParaRPr sz="1100" b="1"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79.197852</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89.0</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69.9</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r>
              <a:tr h="967038">
                <a:tc>
                  <a:txBody>
                    <a:bodyPr/>
                    <a:lstStyle/>
                    <a:p>
                      <a:pPr marL="0" lvl="0" indent="0" algn="r" rtl="0">
                        <a:spcBef>
                          <a:spcPts val="0"/>
                        </a:spcBef>
                        <a:spcAft>
                          <a:spcPts val="0"/>
                        </a:spcAft>
                        <a:buNone/>
                      </a:pPr>
                      <a:r>
                        <a:rPr lang="en-US" sz="1100" b="1" dirty="0" smtClean="0">
                          <a:solidFill>
                            <a:srgbClr val="3C78D8"/>
                          </a:solidFill>
                          <a:latin typeface="Dosis"/>
                          <a:ea typeface="Dosis"/>
                          <a:cs typeface="Dosis"/>
                          <a:sym typeface="Dosis"/>
                        </a:rPr>
                        <a:t>Developing</a:t>
                      </a:r>
                      <a:endParaRPr sz="1100" b="1"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67.111465</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89.0</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36.3</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r>
            </a:tbl>
          </a:graphicData>
        </a:graphic>
      </p:graphicFrame>
      <p:sp>
        <p:nvSpPr>
          <p:cNvPr id="620" name="Google Shape;620;p2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4"/>
          <p:cNvSpPr txBox="1">
            <a:spLocks noGrp="1"/>
          </p:cNvSpPr>
          <p:nvPr>
            <p:ph type="ctrTitle" idx="4294967295"/>
          </p:nvPr>
        </p:nvSpPr>
        <p:spPr>
          <a:xfrm>
            <a:off x="3019275" y="1073093"/>
            <a:ext cx="4641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HELLO!</a:t>
            </a:r>
            <a:endParaRPr sz="6000" dirty="0"/>
          </a:p>
        </p:txBody>
      </p:sp>
      <p:sp>
        <p:nvSpPr>
          <p:cNvPr id="540" name="Google Shape;540;p14"/>
          <p:cNvSpPr txBox="1">
            <a:spLocks noGrp="1"/>
          </p:cNvSpPr>
          <p:nvPr>
            <p:ph type="body" idx="4294967295"/>
          </p:nvPr>
        </p:nvSpPr>
        <p:spPr>
          <a:xfrm>
            <a:off x="3019275" y="2119100"/>
            <a:ext cx="46413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smtClean="0"/>
              <a:t>We are Yash Verma (04410102718) and Suraj Singh (20210102718)</a:t>
            </a:r>
            <a:endParaRPr dirty="0" smtClean="0"/>
          </a:p>
        </p:txBody>
      </p:sp>
      <p:pic>
        <p:nvPicPr>
          <p:cNvPr id="541" name="Google Shape;541;p14"/>
          <p:cNvPicPr preferRelativeResize="0"/>
          <p:nvPr/>
        </p:nvPicPr>
        <p:blipFill>
          <a:blip r:embed="rId3">
            <a:extLst>
              <a:ext uri="{28A0092B-C50C-407E-A947-70E740481C1C}">
                <a14:useLocalDpi xmlns:a14="http://schemas.microsoft.com/office/drawing/2010/main" val="0"/>
              </a:ext>
            </a:extLst>
          </a:blip>
          <a:stretch>
            <a:fillRect/>
          </a:stretch>
        </p:blipFill>
        <p:spPr>
          <a:xfrm>
            <a:off x="1509150" y="1400693"/>
            <a:ext cx="1131724" cy="1131724"/>
          </a:xfrm>
          <a:prstGeom prst="rect">
            <a:avLst/>
          </a:prstGeom>
          <a:noFill/>
          <a:ln w="19050" cap="flat" cmpd="sng">
            <a:solidFill>
              <a:schemeClr val="accent1"/>
            </a:solidFill>
            <a:prstDash val="solid"/>
            <a:miter lim="8000"/>
            <a:headEnd type="none" w="sm" len="sm"/>
            <a:tailEnd type="none" w="sm" len="sm"/>
          </a:ln>
          <a:effectLst>
            <a:outerShdw dist="114300" dir="2700000" algn="bl" rotWithShape="0">
              <a:schemeClr val="dk2">
                <a:alpha val="20000"/>
              </a:schemeClr>
            </a:outerShdw>
          </a:effectLst>
        </p:spPr>
      </p:pic>
      <p:sp>
        <p:nvSpPr>
          <p:cNvPr id="542" name="Google Shape;542;p1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buNone/>
            </a:pPr>
            <a:r>
              <a:rPr lang="en-US" sz="3600" dirty="0" smtClean="0">
                <a:solidFill>
                  <a:schemeClr val="accent6">
                    <a:lumMod val="10000"/>
                  </a:schemeClr>
                </a:solidFill>
              </a:rPr>
              <a:t>Conclusion no.  2</a:t>
            </a:r>
          </a:p>
          <a:p>
            <a:pPr marL="0" lvl="0" indent="0">
              <a:buNone/>
            </a:pPr>
            <a:endParaRPr lang="en-US" dirty="0" smtClean="0"/>
          </a:p>
          <a:p>
            <a:pPr marL="0" lvl="0" indent="0">
              <a:buNone/>
            </a:pPr>
            <a:r>
              <a:rPr lang="en-US" dirty="0"/>
              <a:t>The cut off boundary age between developing and developed is </a:t>
            </a:r>
            <a:r>
              <a:rPr lang="en-US" dirty="0" smtClean="0"/>
              <a:t>69.9 Years.</a:t>
            </a:r>
            <a:endParaRPr dirty="0"/>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dirty="0"/>
          </a:p>
        </p:txBody>
      </p:sp>
    </p:spTree>
    <p:extLst>
      <p:ext uri="{BB962C8B-B14F-4D97-AF65-F5344CB8AC3E}">
        <p14:creationId xmlns:p14="http://schemas.microsoft.com/office/powerpoint/2010/main" val="21702951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22"/>
          <p:cNvSpPr txBox="1">
            <a:spLocks noGrp="1"/>
          </p:cNvSpPr>
          <p:nvPr>
            <p:ph type="title" idx="4294967295"/>
          </p:nvPr>
        </p:nvSpPr>
        <p:spPr>
          <a:xfrm>
            <a:off x="280950" y="4333500"/>
            <a:ext cx="8587500" cy="532200"/>
          </a:xfrm>
          <a:prstGeom prst="rect">
            <a:avLst/>
          </a:prstGeom>
          <a:noFill/>
        </p:spPr>
        <p:txBody>
          <a:bodyPr spcFirstLastPara="1" wrap="square" lIns="91425" tIns="91425" rIns="91425" bIns="91425" anchor="ctr" anchorCtr="0">
            <a:noAutofit/>
          </a:bodyPr>
          <a:lstStyle/>
          <a:p>
            <a:pPr lvl="0" algn="ctr"/>
            <a:r>
              <a:rPr lang="en-US" dirty="0">
                <a:solidFill>
                  <a:schemeClr val="bg2"/>
                </a:solidFill>
              </a:rPr>
              <a:t>LIFE EXPECTANCY </a:t>
            </a:r>
            <a:r>
              <a:rPr lang="en-US" dirty="0" smtClean="0">
                <a:solidFill>
                  <a:schemeClr val="bg2"/>
                </a:solidFill>
              </a:rPr>
              <a:t>(</a:t>
            </a:r>
            <a:r>
              <a:rPr lang="en-US" dirty="0">
                <a:solidFill>
                  <a:schemeClr val="bg2"/>
                </a:solidFill>
              </a:rPr>
              <a:t>1st, 2nd and 3rd world countries</a:t>
            </a:r>
            <a:r>
              <a:rPr lang="en-US" dirty="0" smtClean="0">
                <a:solidFill>
                  <a:schemeClr val="bg2"/>
                </a:solidFill>
              </a:rPr>
              <a:t>)</a:t>
            </a:r>
            <a:endParaRPr b="0" dirty="0">
              <a:solidFill>
                <a:schemeClr val="bg2"/>
              </a:solidFill>
            </a:endParaRPr>
          </a:p>
        </p:txBody>
      </p:sp>
      <p:sp>
        <p:nvSpPr>
          <p:cNvPr id="604" name="Google Shape;604;p2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dirty="0"/>
          </a:p>
        </p:txBody>
      </p:sp>
      <p:pic>
        <p:nvPicPr>
          <p:cNvPr id="3" name="Picture 2"/>
          <p:cNvPicPr>
            <a:picLocks noChangeAspect="1"/>
          </p:cNvPicPr>
          <p:nvPr/>
        </p:nvPicPr>
        <p:blipFill>
          <a:blip r:embed="rId3"/>
          <a:stretch>
            <a:fillRect/>
          </a:stretch>
        </p:blipFill>
        <p:spPr>
          <a:xfrm>
            <a:off x="280850" y="0"/>
            <a:ext cx="8587600" cy="4333426"/>
          </a:xfrm>
          <a:prstGeom prst="rect">
            <a:avLst/>
          </a:prstGeom>
        </p:spPr>
      </p:pic>
    </p:spTree>
    <p:extLst>
      <p:ext uri="{BB962C8B-B14F-4D97-AF65-F5344CB8AC3E}">
        <p14:creationId xmlns:p14="http://schemas.microsoft.com/office/powerpoint/2010/main" val="3487688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solidFill>
                  <a:schemeClr val="bg2"/>
                </a:solidFill>
              </a:rPr>
              <a:t>LIFE EXPECTANCY ( Developed VS. Developing  countries)</a:t>
            </a:r>
            <a:endParaRPr dirty="0"/>
          </a:p>
        </p:txBody>
      </p:sp>
      <p:graphicFrame>
        <p:nvGraphicFramePr>
          <p:cNvPr id="619" name="Google Shape;619;p24"/>
          <p:cNvGraphicFramePr/>
          <p:nvPr>
            <p:extLst>
              <p:ext uri="{D42A27DB-BD31-4B8C-83A1-F6EECF244321}">
                <p14:modId xmlns:p14="http://schemas.microsoft.com/office/powerpoint/2010/main" val="119079820"/>
              </p:ext>
            </p:extLst>
          </p:nvPr>
        </p:nvGraphicFramePr>
        <p:xfrm>
          <a:off x="851199" y="1399581"/>
          <a:ext cx="6037124" cy="3323156"/>
        </p:xfrm>
        <a:graphic>
          <a:graphicData uri="http://schemas.openxmlformats.org/drawingml/2006/table">
            <a:tbl>
              <a:tblPr>
                <a:noFill/>
                <a:tableStyleId>{0FA78245-F04A-4819-98CB-A0784EEE9882}</a:tableStyleId>
              </a:tblPr>
              <a:tblGrid>
                <a:gridCol w="1509281"/>
                <a:gridCol w="1509281"/>
                <a:gridCol w="1509281"/>
                <a:gridCol w="1509281"/>
              </a:tblGrid>
              <a:tr h="830789">
                <a:tc>
                  <a:txBody>
                    <a:bodyPr/>
                    <a:lstStyle/>
                    <a:p>
                      <a:pPr marL="0" lvl="0" indent="0" algn="l" rtl="0">
                        <a:spcBef>
                          <a:spcPts val="0"/>
                        </a:spcBef>
                        <a:spcAft>
                          <a:spcPts val="0"/>
                        </a:spcAft>
                        <a:buNone/>
                      </a:pPr>
                      <a:endParaRPr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US" sz="1100" dirty="0" smtClean="0">
                          <a:solidFill>
                            <a:srgbClr val="FFFFFF"/>
                          </a:solidFill>
                          <a:latin typeface="Dosis"/>
                          <a:ea typeface="Dosis"/>
                          <a:cs typeface="Dosis"/>
                          <a:sym typeface="Dosis"/>
                        </a:rPr>
                        <a:t>MEAN</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dirty="0" smtClean="0">
                          <a:solidFill>
                            <a:srgbClr val="FFFFFF"/>
                          </a:solidFill>
                          <a:latin typeface="Dosis"/>
                          <a:ea typeface="Dosis"/>
                          <a:cs typeface="Dosis"/>
                          <a:sym typeface="Dosis"/>
                        </a:rPr>
                        <a:t>MAX</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rtl="0">
                        <a:spcBef>
                          <a:spcPts val="0"/>
                        </a:spcBef>
                        <a:spcAft>
                          <a:spcPts val="0"/>
                        </a:spcAft>
                        <a:buNone/>
                      </a:pPr>
                      <a:r>
                        <a:rPr lang="en" sz="1100" dirty="0" smtClean="0">
                          <a:solidFill>
                            <a:srgbClr val="FFFFFF"/>
                          </a:solidFill>
                          <a:latin typeface="Dosis"/>
                          <a:ea typeface="Dosis"/>
                          <a:cs typeface="Dosis"/>
                          <a:sym typeface="Dosis"/>
                        </a:rPr>
                        <a:t>MIN</a:t>
                      </a:r>
                      <a:endParaRPr sz="1100" dirty="0">
                        <a:solidFill>
                          <a:srgbClr val="FFFFFF"/>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r>
              <a:tr h="830789">
                <a:tc>
                  <a:txBody>
                    <a:bodyPr/>
                    <a:lstStyle/>
                    <a:p>
                      <a:pPr marL="0" lvl="0" indent="0" algn="r" rtl="0">
                        <a:spcBef>
                          <a:spcPts val="0"/>
                        </a:spcBef>
                        <a:spcAft>
                          <a:spcPts val="0"/>
                        </a:spcAft>
                        <a:buNone/>
                      </a:pPr>
                      <a:r>
                        <a:rPr lang="en-US" sz="1100" b="1" dirty="0" smtClean="0">
                          <a:solidFill>
                            <a:srgbClr val="3C78D8"/>
                          </a:solidFill>
                          <a:latin typeface="Dosis"/>
                          <a:ea typeface="Dosis"/>
                          <a:cs typeface="Dosis"/>
                          <a:sym typeface="Dosis"/>
                        </a:rPr>
                        <a:t>1</a:t>
                      </a:r>
                      <a:r>
                        <a:rPr lang="en-US" sz="1100" b="1" baseline="30000" dirty="0" smtClean="0">
                          <a:solidFill>
                            <a:srgbClr val="3C78D8"/>
                          </a:solidFill>
                          <a:latin typeface="Dosis"/>
                          <a:ea typeface="Dosis"/>
                          <a:cs typeface="Dosis"/>
                          <a:sym typeface="Dosis"/>
                        </a:rPr>
                        <a:t>st</a:t>
                      </a:r>
                      <a:r>
                        <a:rPr lang="en-US" sz="1100" b="1" baseline="0" dirty="0" smtClean="0">
                          <a:solidFill>
                            <a:srgbClr val="3C78D8"/>
                          </a:solidFill>
                          <a:latin typeface="Dosis"/>
                          <a:ea typeface="Dosis"/>
                          <a:cs typeface="Dosis"/>
                          <a:sym typeface="Dosis"/>
                        </a:rPr>
                        <a:t> World</a:t>
                      </a:r>
                      <a:endParaRPr sz="1100" b="1"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81.244111</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89.0</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78.1</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r>
              <a:tr h="830789">
                <a:tc>
                  <a:txBody>
                    <a:bodyPr/>
                    <a:lstStyle/>
                    <a:p>
                      <a:pPr marL="0" lvl="0" indent="0" algn="r" rtl="0">
                        <a:spcBef>
                          <a:spcPts val="0"/>
                        </a:spcBef>
                        <a:spcAft>
                          <a:spcPts val="0"/>
                        </a:spcAft>
                        <a:buNone/>
                      </a:pPr>
                      <a:r>
                        <a:rPr lang="en-US" sz="1100" b="1" dirty="0" smtClean="0">
                          <a:solidFill>
                            <a:srgbClr val="3C78D8"/>
                          </a:solidFill>
                          <a:latin typeface="Dosis"/>
                          <a:ea typeface="Dosis"/>
                          <a:cs typeface="Dosis"/>
                          <a:sym typeface="Dosis"/>
                        </a:rPr>
                        <a:t>2</a:t>
                      </a:r>
                      <a:r>
                        <a:rPr lang="en-US" sz="1100" b="1" baseline="30000" dirty="0" smtClean="0">
                          <a:solidFill>
                            <a:srgbClr val="3C78D8"/>
                          </a:solidFill>
                          <a:latin typeface="Dosis"/>
                          <a:ea typeface="Dosis"/>
                          <a:cs typeface="Dosis"/>
                          <a:sym typeface="Dosis"/>
                        </a:rPr>
                        <a:t>nd</a:t>
                      </a:r>
                      <a:r>
                        <a:rPr lang="en-US" sz="1100" b="1" baseline="0" dirty="0" smtClean="0">
                          <a:solidFill>
                            <a:srgbClr val="3C78D8"/>
                          </a:solidFill>
                          <a:latin typeface="Dosis"/>
                          <a:ea typeface="Dosis"/>
                          <a:cs typeface="Dosis"/>
                          <a:sym typeface="Dosis"/>
                        </a:rPr>
                        <a:t> World</a:t>
                      </a:r>
                      <a:endParaRPr sz="1100" b="1"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71.043108</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78.0</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smtClean="0">
                          <a:solidFill>
                            <a:srgbClr val="3D4965"/>
                          </a:solidFill>
                          <a:latin typeface="Dosis"/>
                          <a:ea typeface="Dosis"/>
                          <a:cs typeface="Dosis"/>
                          <a:sym typeface="Dosis"/>
                        </a:rPr>
                        <a:t>61.0</a:t>
                      </a:r>
                      <a:endParaRPr sz="1100" b="1" dirty="0">
                        <a:solidFill>
                          <a:srgbClr val="3D4965"/>
                        </a:solidFill>
                        <a:latin typeface="Dosis"/>
                        <a:ea typeface="Dosis"/>
                        <a:cs typeface="Dosis"/>
                        <a:sym typeface="Dosis"/>
                      </a:endParaRPr>
                    </a:p>
                  </a:txBody>
                  <a:tcPr marL="91425" marR="91425" marT="68575" marB="68575" anchor="ctr">
                    <a:lnL w="9525" cap="flat" cmpd="sng">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830789">
                <a:tc>
                  <a:txBody>
                    <a:bodyPr/>
                    <a:lstStyle/>
                    <a:p>
                      <a:pPr marL="0" lvl="0" indent="0" algn="r" rtl="0">
                        <a:spcBef>
                          <a:spcPts val="0"/>
                        </a:spcBef>
                        <a:spcAft>
                          <a:spcPts val="0"/>
                        </a:spcAft>
                        <a:buNone/>
                      </a:pPr>
                      <a:r>
                        <a:rPr lang="en-US" sz="1100" b="1" dirty="0" smtClean="0">
                          <a:solidFill>
                            <a:srgbClr val="3C78D8"/>
                          </a:solidFill>
                          <a:latin typeface="Dosis"/>
                          <a:ea typeface="Dosis"/>
                          <a:cs typeface="Dosis"/>
                          <a:sym typeface="Dosis"/>
                        </a:rPr>
                        <a:t>3</a:t>
                      </a:r>
                      <a:r>
                        <a:rPr lang="en-US" sz="1100" b="1" baseline="30000" dirty="0" smtClean="0">
                          <a:solidFill>
                            <a:srgbClr val="3C78D8"/>
                          </a:solidFill>
                          <a:latin typeface="Dosis"/>
                          <a:ea typeface="Dosis"/>
                          <a:cs typeface="Dosis"/>
                          <a:sym typeface="Dosis"/>
                        </a:rPr>
                        <a:t>rd</a:t>
                      </a:r>
                      <a:r>
                        <a:rPr lang="en-US" sz="1100" b="1" dirty="0" smtClean="0">
                          <a:solidFill>
                            <a:srgbClr val="3C78D8"/>
                          </a:solidFill>
                          <a:latin typeface="Dosis"/>
                          <a:ea typeface="Dosis"/>
                          <a:cs typeface="Dosis"/>
                          <a:sym typeface="Dosis"/>
                        </a:rPr>
                        <a:t> World</a:t>
                      </a:r>
                      <a:endParaRPr sz="1100" b="1"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53.994613</a:t>
                      </a:r>
                      <a:endParaRPr sz="1100" b="1"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60.0</a:t>
                      </a:r>
                      <a:endParaRPr sz="1100" b="1" dirty="0">
                        <a:solidFill>
                          <a:srgbClr val="3D4965"/>
                        </a:solidFill>
                        <a:latin typeface="Dosis"/>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lgn="ctr">
                      <a:solidFill>
                        <a:srgbClr val="1C4587">
                          <a:alpha val="0"/>
                        </a:srgbClr>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smtClean="0">
                          <a:solidFill>
                            <a:srgbClr val="3D4965"/>
                          </a:solidFill>
                          <a:latin typeface="Dosis"/>
                          <a:ea typeface="Dosis"/>
                          <a:cs typeface="Dosis"/>
                          <a:sym typeface="Dosis"/>
                        </a:rPr>
                        <a:t>36.3</a:t>
                      </a:r>
                      <a:endParaRPr sz="1100" b="1" dirty="0">
                        <a:solidFill>
                          <a:srgbClr val="3D4965"/>
                        </a:solidFill>
                        <a:latin typeface="Dosis"/>
                        <a:ea typeface="Dosis"/>
                        <a:cs typeface="Dosis"/>
                        <a:sym typeface="Dosis"/>
                      </a:endParaRPr>
                    </a:p>
                  </a:txBody>
                  <a:tcPr marL="91425" marR="91425" marT="68575" marB="68575" anchor="ctr">
                    <a:lnL w="9525" cap="flat" cmpd="sng" algn="ctr">
                      <a:solidFill>
                        <a:srgbClr val="1C4587">
                          <a:alpha val="0"/>
                        </a:srgbClr>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r>
            </a:tbl>
          </a:graphicData>
        </a:graphic>
      </p:graphicFrame>
      <p:sp>
        <p:nvSpPr>
          <p:cNvPr id="620" name="Google Shape;620;p2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dirty="0"/>
          </a:p>
        </p:txBody>
      </p:sp>
    </p:spTree>
    <p:extLst>
      <p:ext uri="{BB962C8B-B14F-4D97-AF65-F5344CB8AC3E}">
        <p14:creationId xmlns:p14="http://schemas.microsoft.com/office/powerpoint/2010/main" val="327825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buNone/>
            </a:pPr>
            <a:r>
              <a:rPr lang="en-US" sz="3600" dirty="0" smtClean="0">
                <a:solidFill>
                  <a:schemeClr val="accent6">
                    <a:lumMod val="10000"/>
                  </a:schemeClr>
                </a:solidFill>
              </a:rPr>
              <a:t>Conclusion no.  3</a:t>
            </a:r>
          </a:p>
          <a:p>
            <a:pPr marL="0" lvl="0" indent="0">
              <a:buNone/>
            </a:pPr>
            <a:endParaRPr lang="en-US" dirty="0" smtClean="0"/>
          </a:p>
          <a:p>
            <a:pPr marL="0" lvl="0" indent="0">
              <a:buNone/>
            </a:pPr>
            <a:r>
              <a:rPr lang="en-US" dirty="0"/>
              <a:t> </a:t>
            </a:r>
            <a:r>
              <a:rPr lang="en-US" dirty="0" smtClean="0"/>
              <a:t>1</a:t>
            </a:r>
            <a:r>
              <a:rPr lang="en-US" baseline="30000" dirty="0" smtClean="0"/>
              <a:t>st</a:t>
            </a:r>
            <a:r>
              <a:rPr lang="en-US" dirty="0" smtClean="0"/>
              <a:t>  </a:t>
            </a:r>
            <a:r>
              <a:rPr lang="en-US" dirty="0"/>
              <a:t>world countries are considered over </a:t>
            </a:r>
            <a:r>
              <a:rPr lang="en-US" dirty="0" smtClean="0"/>
              <a:t>70.0 Years while 2</a:t>
            </a:r>
            <a:r>
              <a:rPr lang="en-US" baseline="30000" dirty="0" smtClean="0"/>
              <a:t>nd</a:t>
            </a:r>
            <a:r>
              <a:rPr lang="en-US" dirty="0" smtClean="0"/>
              <a:t> world </a:t>
            </a:r>
            <a:r>
              <a:rPr lang="en-US" dirty="0"/>
              <a:t>countries are over </a:t>
            </a:r>
            <a:r>
              <a:rPr lang="en-US" dirty="0" smtClean="0"/>
              <a:t>60.0 Years and rest can be considered as 3</a:t>
            </a:r>
            <a:r>
              <a:rPr lang="en-US" baseline="30000" dirty="0" smtClean="0"/>
              <a:t>rd</a:t>
            </a:r>
            <a:r>
              <a:rPr lang="en-US" dirty="0" smtClean="0"/>
              <a:t> world countries.</a:t>
            </a:r>
            <a:r>
              <a:rPr lang="en-US" dirty="0"/>
              <a:t> </a:t>
            </a:r>
            <a:endParaRPr dirty="0"/>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dirty="0"/>
          </a:p>
        </p:txBody>
      </p:sp>
    </p:spTree>
    <p:extLst>
      <p:ext uri="{BB962C8B-B14F-4D97-AF65-F5344CB8AC3E}">
        <p14:creationId xmlns:p14="http://schemas.microsoft.com/office/powerpoint/2010/main" val="4167924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22"/>
          <p:cNvSpPr txBox="1">
            <a:spLocks noGrp="1"/>
          </p:cNvSpPr>
          <p:nvPr>
            <p:ph type="title" idx="4294967295"/>
          </p:nvPr>
        </p:nvSpPr>
        <p:spPr>
          <a:xfrm>
            <a:off x="280950" y="4333500"/>
            <a:ext cx="8587500" cy="532200"/>
          </a:xfrm>
          <a:prstGeom prst="rect">
            <a:avLst/>
          </a:prstGeom>
          <a:noFill/>
        </p:spPr>
        <p:txBody>
          <a:bodyPr spcFirstLastPara="1" wrap="square" lIns="91425" tIns="91425" rIns="91425" bIns="91425" anchor="ctr" anchorCtr="0">
            <a:noAutofit/>
          </a:bodyPr>
          <a:lstStyle/>
          <a:p>
            <a:pPr lvl="0" algn="ctr"/>
            <a:r>
              <a:rPr lang="en-US" dirty="0">
                <a:solidFill>
                  <a:schemeClr val="bg2"/>
                </a:solidFill>
              </a:rPr>
              <a:t>LIFE </a:t>
            </a:r>
            <a:r>
              <a:rPr lang="en-US" dirty="0" smtClean="0">
                <a:solidFill>
                  <a:schemeClr val="bg2"/>
                </a:solidFill>
              </a:rPr>
              <a:t>EXPECTANCY VERSUS YEAR</a:t>
            </a:r>
            <a:endParaRPr b="0" dirty="0">
              <a:solidFill>
                <a:schemeClr val="bg2"/>
              </a:solidFill>
            </a:endParaRPr>
          </a:p>
        </p:txBody>
      </p:sp>
      <p:sp>
        <p:nvSpPr>
          <p:cNvPr id="604" name="Google Shape;604;p2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dirty="0"/>
          </a:p>
        </p:txBody>
      </p:sp>
      <p:pic>
        <p:nvPicPr>
          <p:cNvPr id="4" name="Picture 3"/>
          <p:cNvPicPr>
            <a:picLocks noChangeAspect="1"/>
          </p:cNvPicPr>
          <p:nvPr/>
        </p:nvPicPr>
        <p:blipFill>
          <a:blip r:embed="rId3"/>
          <a:stretch>
            <a:fillRect/>
          </a:stretch>
        </p:blipFill>
        <p:spPr>
          <a:xfrm>
            <a:off x="280950" y="0"/>
            <a:ext cx="8587500" cy="4333426"/>
          </a:xfrm>
          <a:prstGeom prst="rect">
            <a:avLst/>
          </a:prstGeom>
        </p:spPr>
      </p:pic>
    </p:spTree>
    <p:extLst>
      <p:ext uri="{BB962C8B-B14F-4D97-AF65-F5344CB8AC3E}">
        <p14:creationId xmlns:p14="http://schemas.microsoft.com/office/powerpoint/2010/main" val="1932320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buNone/>
            </a:pPr>
            <a:r>
              <a:rPr lang="en-US" sz="3600" dirty="0" smtClean="0">
                <a:solidFill>
                  <a:schemeClr val="accent6">
                    <a:lumMod val="10000"/>
                  </a:schemeClr>
                </a:solidFill>
              </a:rPr>
              <a:t>Conclusion no.  4</a:t>
            </a:r>
          </a:p>
          <a:p>
            <a:pPr marL="0" lvl="0" indent="0">
              <a:buNone/>
            </a:pPr>
            <a:endParaRPr lang="en-US" dirty="0" smtClean="0"/>
          </a:p>
          <a:p>
            <a:pPr marL="0" lvl="0" indent="0">
              <a:buNone/>
            </a:pPr>
            <a:r>
              <a:rPr lang="en-US" dirty="0"/>
              <a:t> </a:t>
            </a:r>
            <a:r>
              <a:rPr lang="en-US" dirty="0" smtClean="0"/>
              <a:t>Life Expectancy hits its lowest in 2001 for developed countries and in 2010 it is lowest for developing countries. </a:t>
            </a:r>
            <a:endParaRPr dirty="0"/>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dirty="0"/>
          </a:p>
        </p:txBody>
      </p:sp>
    </p:spTree>
    <p:extLst>
      <p:ext uri="{BB962C8B-B14F-4D97-AF65-F5344CB8AC3E}">
        <p14:creationId xmlns:p14="http://schemas.microsoft.com/office/powerpoint/2010/main" val="155648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lvl="0" algn="ctr"/>
            <a:r>
              <a:rPr lang="en-US" sz="6000" dirty="0" smtClean="0"/>
              <a:t>Machine Learning</a:t>
            </a:r>
            <a:endParaRPr sz="6000" dirty="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a:buNone/>
            </a:pPr>
            <a:r>
              <a:rPr lang="en-US" sz="1600" dirty="0"/>
              <a:t>“Just as electricity transformed almost everything 100 years ago, today I actually have a hard time thinking of an industry that I don’t think AI (Artificial Intelligence) will transform in the next several years.” </a:t>
            </a:r>
            <a:r>
              <a:rPr lang="en-US" sz="1600" b="1" dirty="0"/>
              <a:t>~Andrew Ng</a:t>
            </a:r>
            <a:endParaRPr sz="1600" b="1" dirty="0"/>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9" name="Google Shape;992;p47"/>
          <p:cNvSpPr/>
          <p:nvPr/>
        </p:nvSpPr>
        <p:spPr>
          <a:xfrm rot="20113913">
            <a:off x="5031410" y="1018148"/>
            <a:ext cx="1731431" cy="112395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0" name="Google Shape;979;p47"/>
          <p:cNvSpPr/>
          <p:nvPr/>
        </p:nvSpPr>
        <p:spPr>
          <a:xfrm>
            <a:off x="2973419" y="1580127"/>
            <a:ext cx="725263" cy="70563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1" name="Google Shape;983;p47"/>
          <p:cNvSpPr/>
          <p:nvPr/>
        </p:nvSpPr>
        <p:spPr>
          <a:xfrm>
            <a:off x="3824380" y="1117802"/>
            <a:ext cx="833082" cy="837291"/>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extLst>
      <p:ext uri="{BB962C8B-B14F-4D97-AF65-F5344CB8AC3E}">
        <p14:creationId xmlns:p14="http://schemas.microsoft.com/office/powerpoint/2010/main" val="3810326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5"/>
          <p:cNvSpPr/>
          <p:nvPr/>
        </p:nvSpPr>
        <p:spPr>
          <a:xfrm>
            <a:off x="514725" y="867848"/>
            <a:ext cx="8328184" cy="396736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Distplot of various Feature</a:t>
            </a:r>
            <a:endParaRPr dirty="0"/>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dirty="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dirty="0"/>
          </a:p>
        </p:txBody>
      </p:sp>
      <p:pic>
        <p:nvPicPr>
          <p:cNvPr id="3" name="Picture 2"/>
          <p:cNvPicPr>
            <a:picLocks noChangeAspect="1"/>
          </p:cNvPicPr>
          <p:nvPr/>
        </p:nvPicPr>
        <p:blipFill>
          <a:blip r:embed="rId3"/>
          <a:stretch>
            <a:fillRect/>
          </a:stretch>
        </p:blipFill>
        <p:spPr>
          <a:xfrm>
            <a:off x="1" y="497299"/>
            <a:ext cx="9143999" cy="4356000"/>
          </a:xfrm>
          <a:prstGeom prst="rect">
            <a:avLst/>
          </a:prstGeom>
        </p:spPr>
      </p:pic>
    </p:spTree>
    <p:extLst>
      <p:ext uri="{BB962C8B-B14F-4D97-AF65-F5344CB8AC3E}">
        <p14:creationId xmlns:p14="http://schemas.microsoft.com/office/powerpoint/2010/main" val="451702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smtClean="0"/>
              <a:t>Parameters…</a:t>
            </a:r>
            <a:endParaRPr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dirty="0"/>
          </a:p>
        </p:txBody>
      </p:sp>
      <p:sp>
        <p:nvSpPr>
          <p:cNvPr id="17" name="Rectangle 10"/>
          <p:cNvSpPr>
            <a:spLocks noChangeArrowheads="1"/>
          </p:cNvSpPr>
          <p:nvPr/>
        </p:nvSpPr>
        <p:spPr bwMode="auto">
          <a:xfrm>
            <a:off x="639319" y="1174758"/>
            <a:ext cx="8120217"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#Developed Training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X_developed_train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Y_developed_train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#Developed Testing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X_developed_test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Y_developed_test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#Developing Training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X_developing_train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Y_developing_train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#Developing Testing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X_developing_test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Y_developing_test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'Status'</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endParaRPr kumimoji="0" lang="en-US" altLang="en-US" sz="9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1"/>
          <p:cNvSpPr>
            <a:spLocks noChangeArrowheads="1"/>
          </p:cNvSpPr>
          <p:nvPr/>
        </p:nvSpPr>
        <p:spPr bwMode="auto">
          <a:xfrm>
            <a:off x="639319" y="2992679"/>
            <a:ext cx="8032968"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#World=1 Testing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X_world1_test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Y_world1_test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#World=2 Training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X_world2_train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Y_world2_train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#World=2 Testing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X_world2_test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Y_world2_test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#World=3 Training Data</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X_world3_train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Y_world3_train</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#World=3 Testing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X_world3_test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Y_world3_test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&amp;</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9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9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smtClean="0">
                <a:ln>
                  <a:noFill/>
                </a:ln>
                <a:solidFill>
                  <a:schemeClr val="tx1"/>
                </a:solidFill>
                <a:effectLst/>
              </a:rPr>
              <a:t> </a:t>
            </a:r>
            <a:endParaRPr kumimoji="0" lang="en-US" altLang="en-US" sz="9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0521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smtClean="0"/>
              <a:t>Parameters…</a:t>
            </a:r>
            <a:endParaRPr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dirty="0"/>
          </a:p>
        </p:txBody>
      </p:sp>
      <p:sp>
        <p:nvSpPr>
          <p:cNvPr id="2" name="Rectangle 1"/>
          <p:cNvSpPr>
            <a:spLocks noChangeArrowheads="1"/>
          </p:cNvSpPr>
          <p:nvPr/>
        </p:nvSpPr>
        <p:spPr bwMode="auto">
          <a:xfrm>
            <a:off x="639319" y="1082425"/>
            <a:ext cx="7309726"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#Full Training Set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&lt;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#Full Testing Set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'Year'</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&gt;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2011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#Full Set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drop</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axis</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FF45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df_reg</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Life_Expectancy</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561109" y="2517861"/>
            <a:ext cx="7387936"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#Breakdown</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Xlist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X_developed_train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X_developed_test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X_developing_train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X_developing_test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529"/>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X_world1_train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X_world1_test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X_world2_train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X_world2_test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66CC66"/>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X_world3_train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X_world3_test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X_train</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X_test</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Ylist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Y_developed_train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Y_developed_test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Y_developing_train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Y_developing_test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529"/>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Y_world1_train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Y_world1_test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Y_world2_train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Y_world2_test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66CC66"/>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Y_world3_train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Y_world3_test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Y_train</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Y_test</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12529"/>
                </a:solidFill>
                <a:effectLst/>
                <a:latin typeface="Courier New" panose="02070309020205020404" pitchFamily="49" charset="0"/>
                <a:cs typeface="Courier New" panose="02070309020205020404" pitchFamily="49" charset="0"/>
              </a:rPr>
              <a:t>xlist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'X_developed_train'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'X_developed_test'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'X_developing_train'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'X_developing_test'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	'X_world1_train'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'X_world1_test'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'X_world2_train'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'X_world2_test'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'X_world3_train'</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	'X_world3_test'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X_train'</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'X_test'</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status</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Developed'</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'Developed'</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'Developing'</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'Developing</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212529"/>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'1st World'</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'1st World'</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'2nd </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World'</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'2nd</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 World'</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66CC66"/>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'3rd World'</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'3rd World'</a:t>
            </a:r>
            <a:r>
              <a:rPr kumimoji="0" lang="en-US" altLang="en-US" sz="1000" b="0" i="0" u="none" strike="noStrike" cap="none" normalizeH="0" baseline="0" dirty="0"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212529"/>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'Full </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Training'</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'Full</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Testing'</a:t>
            </a:r>
            <a:r>
              <a:rPr kumimoji="0" lang="en-US" altLang="en-US" sz="1000" b="0" i="0" u="none" strike="noStrike" cap="none" normalizeH="0" baseline="0" dirty="0" err="1" smtClean="0">
                <a:ln>
                  <a:noFill/>
                </a:ln>
                <a:solidFill>
                  <a:srgbClr val="66CC6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smtClean="0">
                <a:ln>
                  <a:noFill/>
                </a:ln>
                <a:solidFill>
                  <a:srgbClr val="483D8B"/>
                </a:solidFill>
                <a:effectLst/>
                <a:latin typeface="Courier New" panose="02070309020205020404" pitchFamily="49" charset="0"/>
                <a:cs typeface="Courier New" panose="02070309020205020404" pitchFamily="49" charset="0"/>
              </a:rPr>
              <a:t>'Full</a:t>
            </a:r>
            <a:r>
              <a:rPr kumimoji="0" lang="en-US" altLang="en-US" sz="1000" b="0" i="0" u="none" strike="noStrike" cap="none" normalizeH="0" baseline="0" dirty="0" smtClean="0">
                <a:ln>
                  <a:noFill/>
                </a:ln>
                <a:solidFill>
                  <a:srgbClr val="483D8B"/>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9298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smtClean="0"/>
              <a:t>Acknowledgement </a:t>
            </a:r>
            <a:endParaRPr sz="3600" dirty="0"/>
          </a:p>
        </p:txBody>
      </p:sp>
      <p:sp>
        <p:nvSpPr>
          <p:cNvPr id="531" name="Google Shape;531;p13"/>
          <p:cNvSpPr txBox="1"/>
          <p:nvPr/>
        </p:nvSpPr>
        <p:spPr>
          <a:xfrm>
            <a:off x="747925" y="1449675"/>
            <a:ext cx="2997000" cy="2945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solidFill>
                  <a:srgbClr val="3C78D8"/>
                </a:solidFill>
                <a:latin typeface="Dosis"/>
                <a:ea typeface="Dosis"/>
                <a:cs typeface="Dosis"/>
                <a:sym typeface="Dosis"/>
              </a:rPr>
              <a:t>MENTOR </a:t>
            </a:r>
            <a:r>
              <a:rPr lang="en" sz="1200" b="1" dirty="0" smtClean="0">
                <a:solidFill>
                  <a:srgbClr val="3C78D8"/>
                </a:solidFill>
                <a:latin typeface="Dosis"/>
                <a:ea typeface="Dosis"/>
                <a:cs typeface="Dosis"/>
                <a:sym typeface="Dosis"/>
              </a:rPr>
              <a:t>: Dr. Ram Shringar Rao</a:t>
            </a:r>
            <a:endParaRPr sz="1200" dirty="0" smtClean="0">
              <a:solidFill>
                <a:srgbClr val="3C78D8"/>
              </a:solidFill>
              <a:latin typeface="Dosis"/>
              <a:ea typeface="Dosis"/>
              <a:cs typeface="Dosis"/>
              <a:sym typeface="Dosis"/>
            </a:endParaRPr>
          </a:p>
          <a:p>
            <a:pPr lvl="0">
              <a:spcBef>
                <a:spcPts val="600"/>
              </a:spcBef>
              <a:buClr>
                <a:schemeClr val="dk1"/>
              </a:buClr>
              <a:buSzPts val="1100"/>
            </a:pPr>
            <a:r>
              <a:rPr lang="en-US" sz="1200" dirty="0" smtClean="0">
                <a:solidFill>
                  <a:srgbClr val="3D4965"/>
                </a:solidFill>
                <a:latin typeface="Dosis"/>
                <a:ea typeface="Dosis"/>
                <a:cs typeface="Dosis"/>
                <a:sym typeface="Dosis"/>
              </a:rPr>
              <a:t>Dr. Ram Shringar Rao</a:t>
            </a:r>
            <a:r>
              <a:rPr lang="en-US" sz="1200" dirty="0" smtClean="0">
                <a:solidFill>
                  <a:srgbClr val="3D4965"/>
                </a:solidFill>
                <a:latin typeface="Dosis"/>
                <a:ea typeface="Dosis"/>
                <a:cs typeface="Dosis"/>
                <a:sym typeface="Dosis"/>
              </a:rPr>
              <a:t> </a:t>
            </a:r>
            <a:r>
              <a:rPr lang="en-US" sz="1200" dirty="0">
                <a:solidFill>
                  <a:srgbClr val="3D4965"/>
                </a:solidFill>
                <a:latin typeface="Dosis"/>
                <a:ea typeface="Dosis"/>
                <a:cs typeface="Dosis"/>
                <a:sym typeface="Dosis"/>
              </a:rPr>
              <a:t>received his </a:t>
            </a:r>
            <a:r>
              <a:rPr lang="en-US" sz="1200" dirty="0" smtClean="0">
                <a:solidFill>
                  <a:srgbClr val="3D4965"/>
                </a:solidFill>
                <a:latin typeface="Dosis"/>
                <a:ea typeface="Dosis"/>
                <a:cs typeface="Dosis"/>
                <a:sym typeface="Dosis"/>
              </a:rPr>
              <a:t>B.tech, </a:t>
            </a:r>
            <a:r>
              <a:rPr lang="en-US" sz="1200" dirty="0">
                <a:solidFill>
                  <a:srgbClr val="3D4965"/>
                </a:solidFill>
                <a:latin typeface="Dosis"/>
                <a:ea typeface="Dosis"/>
                <a:cs typeface="Dosis"/>
                <a:sym typeface="Dosis"/>
              </a:rPr>
              <a:t>M-Tech and PhD in the field of Computer Science and Engineering. </a:t>
            </a:r>
            <a:r>
              <a:rPr lang="en-US" sz="1200" dirty="0" smtClean="0">
                <a:solidFill>
                  <a:srgbClr val="3D4965"/>
                </a:solidFill>
                <a:latin typeface="Dosis"/>
                <a:ea typeface="Dosis"/>
                <a:cs typeface="Dosis"/>
                <a:sym typeface="Dosis"/>
              </a:rPr>
              <a:t>He </a:t>
            </a:r>
            <a:r>
              <a:rPr lang="en-US" sz="1200" dirty="0">
                <a:solidFill>
                  <a:srgbClr val="3D4965"/>
                </a:solidFill>
                <a:latin typeface="Dosis"/>
                <a:ea typeface="Dosis"/>
                <a:cs typeface="Dosis"/>
                <a:sym typeface="Dosis"/>
              </a:rPr>
              <a:t>has experience of more than </a:t>
            </a:r>
            <a:r>
              <a:rPr lang="en-US" sz="1200" dirty="0" smtClean="0">
                <a:solidFill>
                  <a:srgbClr val="3D4965"/>
                </a:solidFill>
                <a:latin typeface="Dosis"/>
                <a:ea typeface="Dosis"/>
                <a:cs typeface="Dosis"/>
                <a:sym typeface="Dosis"/>
              </a:rPr>
              <a:t>10 </a:t>
            </a:r>
            <a:r>
              <a:rPr lang="en-US" sz="1200" dirty="0">
                <a:solidFill>
                  <a:srgbClr val="3D4965"/>
                </a:solidFill>
                <a:latin typeface="Dosis"/>
                <a:ea typeface="Dosis"/>
                <a:cs typeface="Dosis"/>
                <a:sym typeface="Dosis"/>
              </a:rPr>
              <a:t>years in </a:t>
            </a:r>
            <a:r>
              <a:rPr lang="en-US" sz="1200" dirty="0" smtClean="0">
                <a:solidFill>
                  <a:srgbClr val="3D4965"/>
                </a:solidFill>
                <a:latin typeface="Dosis"/>
                <a:ea typeface="Dosis"/>
                <a:cs typeface="Dosis"/>
                <a:sym typeface="Dosis"/>
              </a:rPr>
              <a:t>teaching</a:t>
            </a:r>
            <a:r>
              <a:rPr lang="en" sz="1200" dirty="0" smtClean="0">
                <a:solidFill>
                  <a:srgbClr val="3D4965"/>
                </a:solidFill>
                <a:latin typeface="Dosis"/>
                <a:ea typeface="Dosis"/>
                <a:cs typeface="Dosis"/>
                <a:sym typeface="Dosis"/>
              </a:rPr>
              <a:t>. </a:t>
            </a:r>
            <a:r>
              <a:rPr lang="en-US" sz="1200" dirty="0">
                <a:solidFill>
                  <a:srgbClr val="3D4965"/>
                </a:solidFill>
                <a:latin typeface="Dosis"/>
                <a:ea typeface="Dosis"/>
                <a:cs typeface="Dosis"/>
                <a:sym typeface="Dosis"/>
              </a:rPr>
              <a:t>He has to his credit more than </a:t>
            </a:r>
            <a:r>
              <a:rPr lang="en-US" sz="1200" dirty="0" smtClean="0">
                <a:solidFill>
                  <a:srgbClr val="3D4965"/>
                </a:solidFill>
                <a:latin typeface="Dosis"/>
                <a:ea typeface="Dosis"/>
                <a:cs typeface="Dosis"/>
                <a:sym typeface="Dosis"/>
              </a:rPr>
              <a:t>30 </a:t>
            </a:r>
            <a:r>
              <a:rPr lang="en-US" sz="1200" dirty="0">
                <a:solidFill>
                  <a:srgbClr val="3D4965"/>
                </a:solidFill>
                <a:latin typeface="Dosis"/>
                <a:ea typeface="Dosis"/>
                <a:cs typeface="Dosis"/>
                <a:sym typeface="Dosis"/>
              </a:rPr>
              <a:t>papers in International Journal, and Conferences</a:t>
            </a:r>
            <a:r>
              <a:rPr lang="en-US" sz="1200" dirty="0" smtClean="0">
                <a:solidFill>
                  <a:srgbClr val="3D4965"/>
                </a:solidFill>
                <a:latin typeface="Dosis"/>
                <a:ea typeface="Dosis"/>
                <a:cs typeface="Dosis"/>
                <a:sym typeface="Dosis"/>
              </a:rPr>
              <a:t>. </a:t>
            </a:r>
            <a:r>
              <a:rPr lang="en-US" sz="1200" dirty="0" smtClean="0">
                <a:solidFill>
                  <a:srgbClr val="3D4965"/>
                </a:solidFill>
                <a:latin typeface="Dosis"/>
                <a:ea typeface="Dosis"/>
                <a:cs typeface="Dosis"/>
                <a:sym typeface="Dosis"/>
              </a:rPr>
              <a:t>He </a:t>
            </a:r>
            <a:r>
              <a:rPr lang="en-US" sz="1200" dirty="0">
                <a:solidFill>
                  <a:srgbClr val="3D4965"/>
                </a:solidFill>
                <a:latin typeface="Dosis"/>
                <a:ea typeface="Dosis"/>
                <a:cs typeface="Dosis"/>
                <a:sym typeface="Dosis"/>
              </a:rPr>
              <a:t>has also guided </a:t>
            </a:r>
            <a:r>
              <a:rPr lang="en-US" sz="1200" dirty="0">
                <a:solidFill>
                  <a:srgbClr val="3D4965"/>
                </a:solidFill>
                <a:latin typeface="Dosis"/>
                <a:ea typeface="Dosis"/>
                <a:cs typeface="Dosis"/>
                <a:sym typeface="Dosis"/>
              </a:rPr>
              <a:t>4</a:t>
            </a:r>
            <a:r>
              <a:rPr lang="en-US" sz="1200" dirty="0" smtClean="0">
                <a:solidFill>
                  <a:srgbClr val="3D4965"/>
                </a:solidFill>
                <a:latin typeface="Dosis"/>
                <a:ea typeface="Dosis"/>
                <a:cs typeface="Dosis"/>
                <a:sym typeface="Dosis"/>
              </a:rPr>
              <a:t> </a:t>
            </a:r>
            <a:r>
              <a:rPr lang="en-US" sz="1200" dirty="0">
                <a:solidFill>
                  <a:srgbClr val="3D4965"/>
                </a:solidFill>
                <a:latin typeface="Dosis"/>
                <a:ea typeface="Dosis"/>
                <a:cs typeface="Dosis"/>
                <a:sym typeface="Dosis"/>
              </a:rPr>
              <a:t>PG </a:t>
            </a:r>
            <a:r>
              <a:rPr lang="en-US" sz="1200" dirty="0" smtClean="0">
                <a:solidFill>
                  <a:srgbClr val="3D4965"/>
                </a:solidFill>
                <a:latin typeface="Dosis"/>
                <a:ea typeface="Dosis"/>
                <a:cs typeface="Dosis"/>
                <a:sym typeface="Dosis"/>
              </a:rPr>
              <a:t>Thesis's and </a:t>
            </a:r>
            <a:r>
              <a:rPr lang="en-US" sz="1200" dirty="0">
                <a:solidFill>
                  <a:srgbClr val="3D4965"/>
                </a:solidFill>
                <a:latin typeface="Dosis"/>
                <a:ea typeface="Dosis"/>
                <a:cs typeface="Dosis"/>
                <a:sym typeface="Dosis"/>
              </a:rPr>
              <a:t>also more than </a:t>
            </a:r>
            <a:r>
              <a:rPr lang="en-US" sz="1200" dirty="0" smtClean="0">
                <a:solidFill>
                  <a:srgbClr val="3D4965"/>
                </a:solidFill>
                <a:latin typeface="Dosis"/>
                <a:ea typeface="Dosis"/>
                <a:cs typeface="Dosis"/>
                <a:sym typeface="Dosis"/>
              </a:rPr>
              <a:t>12</a:t>
            </a:r>
            <a:r>
              <a:rPr lang="en-US" sz="1200" dirty="0" smtClean="0">
                <a:solidFill>
                  <a:srgbClr val="3D4965"/>
                </a:solidFill>
                <a:latin typeface="Dosis"/>
                <a:ea typeface="Dosis"/>
                <a:cs typeface="Dosis"/>
                <a:sym typeface="Dosis"/>
              </a:rPr>
              <a:t> UG projects. </a:t>
            </a:r>
            <a:r>
              <a:rPr lang="en-US" sz="1200" dirty="0">
                <a:solidFill>
                  <a:srgbClr val="3D4965"/>
                </a:solidFill>
                <a:latin typeface="Dosis"/>
                <a:ea typeface="Dosis"/>
                <a:cs typeface="Dosis"/>
                <a:sym typeface="Dosis"/>
              </a:rPr>
              <a:t>His research interests </a:t>
            </a:r>
            <a:r>
              <a:rPr lang="en-US" sz="1200" dirty="0" smtClean="0">
                <a:solidFill>
                  <a:srgbClr val="3D4965"/>
                </a:solidFill>
                <a:latin typeface="Dosis"/>
                <a:ea typeface="Dosis"/>
                <a:cs typeface="Dosis"/>
                <a:sym typeface="Dosis"/>
              </a:rPr>
              <a:t>include Mobile Ad Hoc Network , Vehicular Ad Hoc Network ,  and Theory of computation.</a:t>
            </a:r>
            <a:endParaRPr sz="1200" dirty="0">
              <a:solidFill>
                <a:srgbClr val="3D4965"/>
              </a:solidFill>
              <a:latin typeface="Dosis"/>
              <a:ea typeface="Dosis"/>
              <a:cs typeface="Dosis"/>
              <a:sym typeface="Dosis"/>
            </a:endParaRPr>
          </a:p>
          <a:p>
            <a:pPr marL="0" lvl="0" indent="0" algn="l" rtl="0">
              <a:spcBef>
                <a:spcPts val="600"/>
              </a:spcBef>
              <a:spcAft>
                <a:spcPts val="0"/>
              </a:spcAft>
              <a:buClr>
                <a:schemeClr val="dk1"/>
              </a:buClr>
              <a:buSzPts val="1100"/>
              <a:buFont typeface="Arial"/>
              <a:buNone/>
            </a:pPr>
            <a:endParaRPr sz="1200" dirty="0">
              <a:solidFill>
                <a:srgbClr val="3D4965"/>
              </a:solidFill>
              <a:latin typeface="Dosis"/>
              <a:ea typeface="Dosis"/>
              <a:cs typeface="Dosis"/>
              <a:sym typeface="Dosis"/>
            </a:endParaRPr>
          </a:p>
          <a:p>
            <a:pPr marL="0" lvl="0" indent="0" algn="l" rtl="0">
              <a:spcBef>
                <a:spcPts val="600"/>
              </a:spcBef>
              <a:spcAft>
                <a:spcPts val="0"/>
              </a:spcAft>
              <a:buNone/>
            </a:pPr>
            <a:endParaRPr sz="1200" dirty="0">
              <a:solidFill>
                <a:srgbClr val="3D4965"/>
              </a:solidFill>
              <a:latin typeface="Dosis"/>
              <a:ea typeface="Dosis"/>
              <a:cs typeface="Dosis"/>
              <a:sym typeface="Dosis"/>
            </a:endParaRPr>
          </a:p>
        </p:txBody>
      </p:sp>
      <p:sp>
        <p:nvSpPr>
          <p:cNvPr id="532" name="Google Shape;532;p13"/>
          <p:cNvSpPr txBox="1"/>
          <p:nvPr/>
        </p:nvSpPr>
        <p:spPr>
          <a:xfrm>
            <a:off x="4150426" y="1449675"/>
            <a:ext cx="3127800" cy="2945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solidFill>
                  <a:srgbClr val="3C78D8"/>
                </a:solidFill>
                <a:latin typeface="Dosis"/>
                <a:ea typeface="Dosis"/>
                <a:cs typeface="Dosis"/>
                <a:sym typeface="Dosis"/>
              </a:rPr>
              <a:t>CO-ORDINATOR: Mr. Prakash Rao Ragiri </a:t>
            </a:r>
            <a:endParaRPr sz="1200" dirty="0">
              <a:solidFill>
                <a:srgbClr val="3C78D8"/>
              </a:solidFill>
              <a:latin typeface="Dosis"/>
              <a:ea typeface="Dosis"/>
              <a:cs typeface="Dosis"/>
              <a:sym typeface="Dosis"/>
            </a:endParaRPr>
          </a:p>
          <a:p>
            <a:pPr marL="0" lvl="0" indent="0" algn="l" rtl="0">
              <a:spcBef>
                <a:spcPts val="600"/>
              </a:spcBef>
              <a:spcAft>
                <a:spcPts val="0"/>
              </a:spcAft>
              <a:buNone/>
            </a:pPr>
            <a:r>
              <a:rPr lang="en" sz="1200" dirty="0" smtClean="0">
                <a:solidFill>
                  <a:srgbClr val="3D4965"/>
                </a:solidFill>
                <a:latin typeface="Dosis"/>
                <a:ea typeface="Dosis"/>
                <a:cs typeface="Dosis"/>
                <a:sym typeface="Dosis"/>
              </a:rPr>
              <a:t>Mr. Prakash Rao Ragiri received his B.tech , M-Tech in the field of the Computer Science and Engineering and currently pursuing Ph.D from JNU, Delhi. He has 12+ Years of experience in teaching and and 2 years experience as a Research fellow and Engineer at CDAC , Noida. He has to his credit 10 Publication and guided mode than 12 PG </a:t>
            </a:r>
            <a:r>
              <a:rPr lang="en-US" sz="1200" dirty="0" smtClean="0">
                <a:solidFill>
                  <a:srgbClr val="3D4965"/>
                </a:solidFill>
                <a:latin typeface="Dosis"/>
                <a:ea typeface="Dosis"/>
                <a:cs typeface="Dosis"/>
                <a:sym typeface="Dosis"/>
              </a:rPr>
              <a:t>and</a:t>
            </a:r>
            <a:r>
              <a:rPr lang="en" sz="1200" dirty="0" smtClean="0">
                <a:solidFill>
                  <a:srgbClr val="3D4965"/>
                </a:solidFill>
                <a:latin typeface="Dosis"/>
                <a:ea typeface="Dosis"/>
                <a:cs typeface="Dosis"/>
                <a:sym typeface="Dosis"/>
              </a:rPr>
              <a:t> 25 UG student Thesis and projects respectively. His area of Specialization include Computer Networks , MANETS , OOPS and Computer Forensics.</a:t>
            </a:r>
            <a:endParaRPr sz="1200" dirty="0">
              <a:solidFill>
                <a:srgbClr val="3D4965"/>
              </a:solidFill>
              <a:latin typeface="Dosis"/>
              <a:ea typeface="Dosis"/>
              <a:cs typeface="Dosis"/>
              <a:sym typeface="Dosis"/>
            </a:endParaRPr>
          </a:p>
        </p:txBody>
      </p:sp>
      <p:sp>
        <p:nvSpPr>
          <p:cNvPr id="534" name="Google Shape;534;p1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lvl="0"/>
            <a:r>
              <a:rPr lang="en-US" dirty="0"/>
              <a:t>Regression</a:t>
            </a:r>
            <a:endParaRPr dirty="0"/>
          </a:p>
        </p:txBody>
      </p:sp>
      <p:sp>
        <p:nvSpPr>
          <p:cNvPr id="548" name="Google Shape;548;p15"/>
          <p:cNvSpPr txBox="1">
            <a:spLocks noGrp="1"/>
          </p:cNvSpPr>
          <p:nvPr>
            <p:ph type="subTitle" idx="1"/>
          </p:nvPr>
        </p:nvSpPr>
        <p:spPr>
          <a:xfrm>
            <a:off x="231112" y="2864177"/>
            <a:ext cx="8281373" cy="784800"/>
          </a:xfrm>
          <a:prstGeom prst="rect">
            <a:avLst/>
          </a:prstGeom>
        </p:spPr>
        <p:txBody>
          <a:bodyPr spcFirstLastPara="1" wrap="square" lIns="91425" tIns="91425" rIns="91425" bIns="91425" anchor="t" anchorCtr="0">
            <a:noAutofit/>
          </a:bodyPr>
          <a:lstStyle/>
          <a:p>
            <a:r>
              <a:rPr lang="en-US" sz="1800" dirty="0"/>
              <a:t>Regression algorithms predict the output values based on input features from the data fed in the system. The go-to methodology is the algorithm builds a model on the features of training data and using the model to predict the value for new data.</a:t>
            </a:r>
          </a:p>
        </p:txBody>
      </p:sp>
    </p:spTree>
    <p:extLst>
      <p:ext uri="{BB962C8B-B14F-4D97-AF65-F5344CB8AC3E}">
        <p14:creationId xmlns:p14="http://schemas.microsoft.com/office/powerpoint/2010/main" val="41574754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Thiel-sen Regression</a:t>
            </a: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1200" dirty="0"/>
              <a:t>Compared to the OLS (ordinary least squares) estimator, the Theil-Sen estimator is robust against outliers. It has a breakdown point of about 29.3% in case of a simple linear regression which means that it can tolerate arbitrary corrupted data (outliers) of up to 29.3% in the two-dimensional case. </a:t>
            </a:r>
            <a:endParaRPr lang="en-US" sz="1200" dirty="0" smtClean="0"/>
          </a:p>
          <a:p>
            <a:pPr lvl="0"/>
            <a:r>
              <a:rPr lang="en-US" sz="1200" dirty="0" smtClean="0"/>
              <a:t>The </a:t>
            </a:r>
            <a:r>
              <a:rPr lang="en-US" sz="1200" dirty="0"/>
              <a:t>estimation of the model is done by calculating the slopes and intercepts of a subpopulation of all possible combinations of p subsample points. If an intercept is fitted, p must be greater than or equal to </a:t>
            </a:r>
            <a:r>
              <a:rPr lang="en-US" sz="1200" dirty="0" smtClean="0"/>
              <a:t>n features </a:t>
            </a:r>
            <a:r>
              <a:rPr lang="en-US" sz="1200" dirty="0"/>
              <a:t>+ 1. The final slope and intercept is then defined as the spatial median of these slopes and intercepts. </a:t>
            </a:r>
            <a:endParaRPr lang="en-US" sz="1200" dirty="0" smtClean="0"/>
          </a:p>
          <a:p>
            <a:pPr lvl="0"/>
            <a:r>
              <a:rPr lang="en-US" sz="1200" dirty="0" smtClean="0"/>
              <a:t>In </a:t>
            </a:r>
            <a:r>
              <a:rPr lang="en-US" sz="1200" dirty="0"/>
              <a:t>certain cases Theil-Sen performs better than RANSAC which is also a robust method. </a:t>
            </a:r>
            <a:r>
              <a:rPr lang="en-US" sz="1200" dirty="0" smtClean="0"/>
              <a:t>Tuning </a:t>
            </a:r>
            <a:r>
              <a:rPr lang="en-US" sz="1200" dirty="0"/>
              <a:t>the </a:t>
            </a:r>
            <a:r>
              <a:rPr lang="en-US" sz="1200" dirty="0" smtClean="0"/>
              <a:t>residual threshold </a:t>
            </a:r>
            <a:r>
              <a:rPr lang="en-US" sz="1200" dirty="0"/>
              <a:t>parameter of RANSAC remedies this but in general a priori knowledge about the data and the nature of the outliers is needed. Due to the computational complexity of Theil-Sen it is recommended to use it only for small problems in terms of number of samples and features. For larger problems the max_subpopulation parameter restricts the magnitude of all possible combinations of p subsample points to a randomly chosen subset and therefore also limits the runtime. Therefore, Theil-Sen is applicable to larger problems with the drawback of losing some of its mathematical properties since it then works on a random subset.</a:t>
            </a:r>
            <a:endParaRPr sz="12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dirty="0"/>
          </a:p>
        </p:txBody>
      </p:sp>
    </p:spTree>
    <p:extLst>
      <p:ext uri="{BB962C8B-B14F-4D97-AF65-F5344CB8AC3E}">
        <p14:creationId xmlns:p14="http://schemas.microsoft.com/office/powerpoint/2010/main" val="2229303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Result for Thiel-Sen</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fr-FR" sz="1800" b="1" dirty="0" smtClean="0"/>
              <a:t>R^2 Score:0.8572</a:t>
            </a:r>
          </a:p>
          <a:p>
            <a:pPr marL="285750" indent="-285750"/>
            <a:r>
              <a:rPr lang="fr-FR" sz="1800" b="1" dirty="0" smtClean="0"/>
              <a:t>RMSE</a:t>
            </a:r>
            <a:r>
              <a:rPr lang="fr-FR" sz="1800" b="1" dirty="0"/>
              <a:t>: </a:t>
            </a:r>
            <a:r>
              <a:rPr lang="fr-FR" sz="1800" b="1" dirty="0" smtClean="0"/>
              <a:t>3.191</a:t>
            </a:r>
          </a:p>
          <a:p>
            <a:pPr marL="285750" indent="-285750"/>
            <a:r>
              <a:rPr lang="fr-FR" sz="1800" b="1" dirty="0" smtClean="0"/>
              <a:t>Minimum </a:t>
            </a:r>
            <a:r>
              <a:rPr lang="fr-FR" sz="1800" b="1" dirty="0"/>
              <a:t>LE: </a:t>
            </a:r>
            <a:r>
              <a:rPr lang="fr-FR" sz="1800" b="1" dirty="0" smtClean="0"/>
              <a:t>41.5</a:t>
            </a:r>
          </a:p>
          <a:p>
            <a:pPr marL="285750" indent="-285750"/>
            <a:r>
              <a:rPr lang="fr-FR" sz="1800" b="1" dirty="0" smtClean="0"/>
              <a:t>Maximum </a:t>
            </a:r>
            <a:r>
              <a:rPr lang="fr-FR" sz="1800" b="1" dirty="0"/>
              <a:t>LE: </a:t>
            </a:r>
            <a:r>
              <a:rPr lang="fr-FR" sz="1800" b="1" dirty="0" smtClean="0"/>
              <a:t>84.5</a:t>
            </a:r>
          </a:p>
          <a:p>
            <a:pPr marL="285750" indent="-285750"/>
            <a:r>
              <a:rPr lang="fr-FR" sz="1800" b="1" dirty="0" smtClean="0"/>
              <a:t>Average </a:t>
            </a:r>
            <a:r>
              <a:rPr lang="fr-FR" sz="1800" b="1" dirty="0"/>
              <a:t>Predicted LE: </a:t>
            </a:r>
            <a:r>
              <a:rPr lang="fr-FR" sz="1800" b="1" dirty="0" smtClean="0"/>
              <a:t>70.9</a:t>
            </a:r>
          </a:p>
          <a:p>
            <a:pPr marL="285750" indent="-285750"/>
            <a:r>
              <a:rPr lang="fr-FR" sz="1800" b="1" dirty="0" smtClean="0"/>
              <a:t>LE </a:t>
            </a:r>
            <a:r>
              <a:rPr lang="fr-FR" sz="1800" b="1" dirty="0"/>
              <a:t>Standard </a:t>
            </a:r>
            <a:r>
              <a:rPr lang="fr-FR" sz="1800" b="1" dirty="0" err="1" smtClean="0"/>
              <a:t>Deviation</a:t>
            </a:r>
            <a:r>
              <a:rPr lang="fr-FR" sz="1800" b="1" dirty="0" smtClean="0"/>
              <a:t>: 7.791</a:t>
            </a:r>
          </a:p>
          <a:p>
            <a:pPr marL="285750" indent="-285750"/>
            <a:r>
              <a:rPr lang="fr-FR" sz="1800" b="1" dirty="0" smtClean="0"/>
              <a:t>LE </a:t>
            </a:r>
            <a:r>
              <a:rPr lang="fr-FR" sz="1800" b="1" dirty="0"/>
              <a:t>Variance: 60.694</a:t>
            </a:r>
            <a:endParaRPr sz="1800" dirty="0"/>
          </a:p>
        </p:txBody>
      </p:sp>
      <p:pic>
        <p:nvPicPr>
          <p:cNvPr id="5" name="Picture 4"/>
          <p:cNvPicPr>
            <a:picLocks noChangeAspect="1"/>
          </p:cNvPicPr>
          <p:nvPr/>
        </p:nvPicPr>
        <p:blipFill>
          <a:blip r:embed="rId3"/>
          <a:stretch>
            <a:fillRect/>
          </a:stretch>
        </p:blipFill>
        <p:spPr>
          <a:xfrm>
            <a:off x="4127989" y="1082425"/>
            <a:ext cx="4252336" cy="3891528"/>
          </a:xfrm>
          <a:prstGeom prst="rect">
            <a:avLst/>
          </a:prstGeom>
        </p:spPr>
      </p:pic>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smtClean="0"/>
              <a:t>Ridge </a:t>
            </a:r>
            <a:r>
              <a:rPr lang="en-US" dirty="0"/>
              <a:t>Regression</a:t>
            </a: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1500" dirty="0"/>
              <a:t>This model solves a regression model where the loss function is the linear least squares function and regularization is given by the l2-norm. Also known as Ridge Regression or Tikhonov regularization. This estimator has built-in support for multi-variate regression (i.e., when y is a 2d-array of shape (</a:t>
            </a:r>
            <a:r>
              <a:rPr lang="en-US" sz="1500" dirty="0" err="1"/>
              <a:t>n_samples</a:t>
            </a:r>
            <a:r>
              <a:rPr lang="en-US" sz="1500" dirty="0"/>
              <a:t>, </a:t>
            </a:r>
            <a:r>
              <a:rPr lang="en-US" sz="1500" dirty="0" err="1"/>
              <a:t>n_targets</a:t>
            </a:r>
            <a:r>
              <a:rPr lang="en-US" sz="1500" dirty="0" smtClean="0"/>
              <a:t>)).</a:t>
            </a:r>
          </a:p>
          <a:p>
            <a:pPr lvl="0"/>
            <a:r>
              <a:rPr lang="en-US" sz="1500" dirty="0" smtClean="0"/>
              <a:t>Ridge </a:t>
            </a:r>
            <a:r>
              <a:rPr lang="en-US" sz="1500" dirty="0"/>
              <a:t>regression was developed as a possible solution to the imprecision of least square estimators when linear regression models have some </a:t>
            </a:r>
            <a:r>
              <a:rPr lang="en-US" sz="1500" dirty="0" smtClean="0"/>
              <a:t>multicollinearity </a:t>
            </a:r>
            <a:r>
              <a:rPr lang="en-US" sz="1500" dirty="0"/>
              <a:t>(highly correlated) independent variables—by creating a ridge regression estimator (RR). This provides a more precise ridge parameters estimate, as its variance and mean square estimator are often smaller than the least square estimators previously derived.</a:t>
            </a:r>
            <a:endParaRPr lang="en-US" sz="1500" dirty="0" smtClean="0"/>
          </a:p>
          <a:p>
            <a:pPr lvl="0"/>
            <a:r>
              <a:rPr lang="en-US" sz="1500" dirty="0"/>
              <a:t>Ridge regression is a method of estimating the coefficients of multiple-regression models in scenarios where independent variables are highly correlated.</a:t>
            </a:r>
            <a:endParaRPr sz="15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dirty="0"/>
          </a:p>
        </p:txBody>
      </p:sp>
    </p:spTree>
    <p:extLst>
      <p:ext uri="{BB962C8B-B14F-4D97-AF65-F5344CB8AC3E}">
        <p14:creationId xmlns:p14="http://schemas.microsoft.com/office/powerpoint/2010/main" val="517043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Result for Ridge</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fr-FR" sz="1800" b="1" dirty="0" smtClean="0"/>
              <a:t> R^2 </a:t>
            </a:r>
            <a:r>
              <a:rPr lang="fr-FR" sz="1800" b="1" dirty="0"/>
              <a:t>Score: 0.8685 </a:t>
            </a:r>
            <a:endParaRPr lang="fr-FR" sz="1800" b="1" dirty="0" smtClean="0"/>
          </a:p>
          <a:p>
            <a:pPr marL="285750" indent="-285750"/>
            <a:r>
              <a:rPr lang="fr-FR" sz="1800" b="1" dirty="0" smtClean="0"/>
              <a:t>RMSE</a:t>
            </a:r>
            <a:r>
              <a:rPr lang="fr-FR" sz="1800" b="1" dirty="0"/>
              <a:t>: 3.062 </a:t>
            </a:r>
            <a:endParaRPr lang="fr-FR" sz="1800" b="1" dirty="0" smtClean="0"/>
          </a:p>
          <a:p>
            <a:pPr marL="285750" indent="-285750"/>
            <a:r>
              <a:rPr lang="fr-FR" sz="1800" b="1" dirty="0" smtClean="0"/>
              <a:t>Minimum </a:t>
            </a:r>
            <a:r>
              <a:rPr lang="fr-FR" sz="1800" b="1" dirty="0"/>
              <a:t>LE: 42.3 </a:t>
            </a:r>
            <a:endParaRPr lang="fr-FR" sz="1800" b="1" dirty="0" smtClean="0"/>
          </a:p>
          <a:p>
            <a:pPr marL="285750" indent="-285750"/>
            <a:r>
              <a:rPr lang="fr-FR" sz="1800" b="1" dirty="0" smtClean="0"/>
              <a:t>Maximum </a:t>
            </a:r>
            <a:r>
              <a:rPr lang="fr-FR" sz="1800" b="1" dirty="0"/>
              <a:t>LE: 83.5 </a:t>
            </a:r>
            <a:endParaRPr lang="fr-FR" sz="1800" b="1" dirty="0" smtClean="0"/>
          </a:p>
          <a:p>
            <a:pPr marL="285750" indent="-285750"/>
            <a:r>
              <a:rPr lang="fr-FR" sz="1800" b="1" dirty="0" smtClean="0"/>
              <a:t>Average </a:t>
            </a:r>
            <a:r>
              <a:rPr lang="fr-FR" sz="1800" b="1" dirty="0"/>
              <a:t>Predicted LE: </a:t>
            </a:r>
            <a:r>
              <a:rPr lang="fr-FR" sz="1800" b="1" dirty="0" smtClean="0"/>
              <a:t>70.7</a:t>
            </a:r>
          </a:p>
          <a:p>
            <a:pPr marL="285750" indent="-285750"/>
            <a:r>
              <a:rPr lang="fr-FR" sz="1800" b="1" dirty="0" smtClean="0"/>
              <a:t>LE </a:t>
            </a:r>
            <a:r>
              <a:rPr lang="fr-FR" sz="1800" b="1" dirty="0"/>
              <a:t>Standard </a:t>
            </a:r>
            <a:r>
              <a:rPr lang="fr-FR" sz="1800" b="1" dirty="0" err="1" smtClean="0"/>
              <a:t>Deviation</a:t>
            </a:r>
            <a:r>
              <a:rPr lang="fr-FR" sz="1800" b="1" dirty="0" smtClean="0"/>
              <a:t>: 7.846</a:t>
            </a:r>
          </a:p>
          <a:p>
            <a:pPr marL="285750" indent="-285750"/>
            <a:r>
              <a:rPr lang="fr-FR" sz="1800" b="1" dirty="0" smtClean="0"/>
              <a:t>LE </a:t>
            </a:r>
            <a:r>
              <a:rPr lang="fr-FR" sz="1800" b="1" dirty="0"/>
              <a:t>Variance: 61.553</a:t>
            </a:r>
            <a:endParaRPr sz="1800" dirty="0"/>
          </a:p>
        </p:txBody>
      </p:sp>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dirty="0"/>
          </a:p>
        </p:txBody>
      </p:sp>
      <p:pic>
        <p:nvPicPr>
          <p:cNvPr id="3" name="Picture 2"/>
          <p:cNvPicPr>
            <a:picLocks noChangeAspect="1"/>
          </p:cNvPicPr>
          <p:nvPr/>
        </p:nvPicPr>
        <p:blipFill>
          <a:blip r:embed="rId3"/>
          <a:stretch>
            <a:fillRect/>
          </a:stretch>
        </p:blipFill>
        <p:spPr>
          <a:xfrm>
            <a:off x="4015531" y="1028008"/>
            <a:ext cx="3949420" cy="3891529"/>
          </a:xfrm>
          <a:prstGeom prst="rect">
            <a:avLst/>
          </a:prstGeom>
        </p:spPr>
      </p:pic>
    </p:spTree>
    <p:extLst>
      <p:ext uri="{BB962C8B-B14F-4D97-AF65-F5344CB8AC3E}">
        <p14:creationId xmlns:p14="http://schemas.microsoft.com/office/powerpoint/2010/main" val="1987256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Gradient </a:t>
            </a:r>
            <a:r>
              <a:rPr lang="en-US" dirty="0" smtClean="0"/>
              <a:t>Boosting Regression</a:t>
            </a:r>
            <a:endParaRPr lang="en-US"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1600" dirty="0"/>
              <a:t>Gradient boosting algorithm is one of the most powerful algorithms in the field of machine learning. As we know that the errors in machine learning algorithms are broadly classified into two categories i.e. Bias Error and Variance Error. As gradient boosting is one of the boosting algorithms it is used to minimize bias error of the model.</a:t>
            </a:r>
          </a:p>
          <a:p>
            <a:pPr lvl="0"/>
            <a:r>
              <a:rPr lang="en-US" sz="1600" dirty="0" smtClean="0"/>
              <a:t>Gradient </a:t>
            </a:r>
            <a:r>
              <a:rPr lang="en-US" sz="1600" dirty="0"/>
              <a:t>boosting is a machine learning technique for regression, classification and other tasks, which produces a prediction model in the form of an ensemble of weak prediction models, typically decision </a:t>
            </a:r>
            <a:r>
              <a:rPr lang="en-US" sz="1600" dirty="0" smtClean="0"/>
              <a:t>trees.</a:t>
            </a:r>
          </a:p>
          <a:p>
            <a:pPr lvl="0"/>
            <a:r>
              <a:rPr lang="en-US" sz="1600" dirty="0"/>
              <a:t>Gradient boosting algorithm can be used for predicting not only continuous target variable (as a </a:t>
            </a:r>
            <a:r>
              <a:rPr lang="en-US" sz="1600" dirty="0" err="1"/>
              <a:t>Regressor</a:t>
            </a:r>
            <a:r>
              <a:rPr lang="en-US" sz="1600" dirty="0"/>
              <a:t>) but also categorical target variable (as a Classifier). When it is used as a </a:t>
            </a:r>
            <a:r>
              <a:rPr lang="en-US" sz="1600" dirty="0" err="1"/>
              <a:t>regressor</a:t>
            </a:r>
            <a:r>
              <a:rPr lang="en-US" sz="1600" dirty="0"/>
              <a:t>, the cost function is Mean Square Error (MSE) and when it is used as a classifier then the cost function is Log loss.</a:t>
            </a:r>
            <a:endParaRPr lang="en-US" sz="1600" dirty="0" smtClean="0"/>
          </a:p>
          <a:p>
            <a:pPr lvl="0"/>
            <a:endParaRPr sz="16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dirty="0"/>
          </a:p>
        </p:txBody>
      </p:sp>
    </p:spTree>
    <p:extLst>
      <p:ext uri="{BB962C8B-B14F-4D97-AF65-F5344CB8AC3E}">
        <p14:creationId xmlns:p14="http://schemas.microsoft.com/office/powerpoint/2010/main" val="2700728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 dirty="0" smtClean="0"/>
              <a:t>Result for </a:t>
            </a:r>
            <a:r>
              <a:rPr lang="en-US" dirty="0"/>
              <a:t>Gradient </a:t>
            </a:r>
            <a:r>
              <a:rPr lang="en-US" dirty="0" smtClean="0"/>
              <a:t>Boosting</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fr-FR" sz="1800" b="1" dirty="0"/>
              <a:t>R^2 Score: 0.9601</a:t>
            </a:r>
          </a:p>
          <a:p>
            <a:pPr marL="285750" indent="-285750"/>
            <a:r>
              <a:rPr lang="fr-FR" sz="1800" b="1" dirty="0"/>
              <a:t>RMSE: 1.688</a:t>
            </a:r>
          </a:p>
          <a:p>
            <a:pPr marL="285750" indent="-285750"/>
            <a:r>
              <a:rPr lang="fr-FR" sz="1800" b="1" dirty="0"/>
              <a:t>Minimum LE: 42.0</a:t>
            </a:r>
          </a:p>
          <a:p>
            <a:pPr marL="285750" indent="-285750"/>
            <a:r>
              <a:rPr lang="fr-FR" sz="1800" b="1" dirty="0"/>
              <a:t>Maximum LE: 85.0</a:t>
            </a:r>
          </a:p>
          <a:p>
            <a:pPr marL="285750" indent="-285750"/>
            <a:r>
              <a:rPr lang="fr-FR" sz="1800" b="1" dirty="0"/>
              <a:t>Average Predicted LE: 70.7</a:t>
            </a:r>
          </a:p>
          <a:p>
            <a:pPr marL="285750" indent="-285750"/>
            <a:r>
              <a:rPr lang="fr-FR" sz="1800" b="1" dirty="0"/>
              <a:t>LE Standard </a:t>
            </a:r>
            <a:r>
              <a:rPr lang="fr-FR" sz="1800" b="1" dirty="0" err="1"/>
              <a:t>Deviation</a:t>
            </a:r>
            <a:r>
              <a:rPr lang="fr-FR" sz="1800" b="1" dirty="0"/>
              <a:t>: 8.147</a:t>
            </a:r>
          </a:p>
          <a:p>
            <a:pPr marL="285750" indent="-285750"/>
            <a:r>
              <a:rPr lang="fr-FR" sz="1800" b="1" dirty="0"/>
              <a:t>LE Variance: 66.366</a:t>
            </a:r>
            <a:endParaRPr sz="1800" dirty="0"/>
          </a:p>
        </p:txBody>
      </p:sp>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dirty="0"/>
          </a:p>
        </p:txBody>
      </p:sp>
      <p:pic>
        <p:nvPicPr>
          <p:cNvPr id="5" name="Picture 4"/>
          <p:cNvPicPr>
            <a:picLocks noChangeAspect="1"/>
          </p:cNvPicPr>
          <p:nvPr/>
        </p:nvPicPr>
        <p:blipFill>
          <a:blip r:embed="rId3"/>
          <a:stretch>
            <a:fillRect/>
          </a:stretch>
        </p:blipFill>
        <p:spPr>
          <a:xfrm>
            <a:off x="3906925" y="1082424"/>
            <a:ext cx="4121488" cy="3837113"/>
          </a:xfrm>
          <a:prstGeom prst="rect">
            <a:avLst/>
          </a:prstGeom>
        </p:spPr>
      </p:pic>
    </p:spTree>
    <p:extLst>
      <p:ext uri="{BB962C8B-B14F-4D97-AF65-F5344CB8AC3E}">
        <p14:creationId xmlns:p14="http://schemas.microsoft.com/office/powerpoint/2010/main" val="3939583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37</a:t>
            </a:fld>
            <a:endParaRPr lang="en" dirty="0"/>
          </a:p>
        </p:txBody>
      </p:sp>
      <p:sp>
        <p:nvSpPr>
          <p:cNvPr id="2" name="Title 1"/>
          <p:cNvSpPr>
            <a:spLocks noGrp="1"/>
          </p:cNvSpPr>
          <p:nvPr>
            <p:ph type="title" idx="4294967295"/>
          </p:nvPr>
        </p:nvSpPr>
        <p:spPr>
          <a:xfrm>
            <a:off x="0" y="225425"/>
            <a:ext cx="6140450" cy="857250"/>
          </a:xfrm>
        </p:spPr>
        <p:txBody>
          <a:bodyPr/>
          <a:lstStyle/>
          <a:p>
            <a:pPr algn="ctr"/>
            <a:r>
              <a:rPr lang="en-US" dirty="0" smtClean="0"/>
              <a:t>FINAL RESULT</a:t>
            </a:r>
            <a:endParaRPr lang="en-US" dirty="0"/>
          </a:p>
        </p:txBody>
      </p:sp>
      <p:pic>
        <p:nvPicPr>
          <p:cNvPr id="5" name="Picture 4"/>
          <p:cNvPicPr>
            <a:picLocks noChangeAspect="1"/>
          </p:cNvPicPr>
          <p:nvPr/>
        </p:nvPicPr>
        <p:blipFill>
          <a:blip r:embed="rId2"/>
          <a:stretch>
            <a:fillRect/>
          </a:stretch>
        </p:blipFill>
        <p:spPr>
          <a:xfrm>
            <a:off x="2042487" y="225424"/>
            <a:ext cx="5059026" cy="4627875"/>
          </a:xfrm>
          <a:prstGeom prst="rect">
            <a:avLst/>
          </a:prstGeom>
        </p:spPr>
      </p:pic>
    </p:spTree>
    <p:extLst>
      <p:ext uri="{BB962C8B-B14F-4D97-AF65-F5344CB8AC3E}">
        <p14:creationId xmlns:p14="http://schemas.microsoft.com/office/powerpoint/2010/main" val="146912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 for Regression algorithms</a:t>
            </a:r>
            <a:endParaRPr lang="en-US" dirty="0"/>
          </a:p>
        </p:txBody>
      </p:sp>
      <p:sp>
        <p:nvSpPr>
          <p:cNvPr id="7" name="Text Placeholder 6"/>
          <p:cNvSpPr>
            <a:spLocks noGrp="1"/>
          </p:cNvSpPr>
          <p:nvPr>
            <p:ph type="body" idx="1"/>
          </p:nvPr>
        </p:nvSpPr>
        <p:spPr/>
        <p:txBody>
          <a:bodyPr/>
          <a:lstStyle/>
          <a:p>
            <a:r>
              <a:rPr lang="en-US" sz="1600" b="1" dirty="0"/>
              <a:t>Theil is the worst performing model, but is runs better with more data. This should be </a:t>
            </a:r>
            <a:r>
              <a:rPr lang="en-US" sz="1600" b="1" dirty="0" smtClean="0"/>
              <a:t>due </a:t>
            </a:r>
            <a:r>
              <a:rPr lang="en-US" sz="1600" b="1" dirty="0"/>
              <a:t>to it being a financial/economic model which it better suited for more data</a:t>
            </a:r>
            <a:r>
              <a:rPr lang="en-US" sz="1600" b="1" dirty="0" smtClean="0"/>
              <a:t>.</a:t>
            </a:r>
          </a:p>
          <a:p>
            <a:r>
              <a:rPr lang="en-US" sz="1600" b="1" dirty="0"/>
              <a:t>Ridge is a mixed bag of results, but showed some promising results. </a:t>
            </a:r>
          </a:p>
          <a:p>
            <a:r>
              <a:rPr lang="en-US" sz="1600" b="1" dirty="0"/>
              <a:t>Gradient Boosting is the chosen model for regression due its consistent performance and ability to deal with all types and set of data. It captures the LE </a:t>
            </a:r>
            <a:r>
              <a:rPr lang="en-US" sz="1600" b="1" dirty="0" smtClean="0"/>
              <a:t>range ,mean</a:t>
            </a:r>
            <a:r>
              <a:rPr lang="en-US" sz="1600" b="1" dirty="0"/>
              <a:t>, and standard deviation and allows the user to see which features play a key factor in model performance. Given the lower amount of data for this model, it works well and quickly with more data and factors, it is likely to fall off. This is however very promising given the amount of cleaning present at the beginning. </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336655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lvl="0"/>
            <a:r>
              <a:rPr lang="en-US" dirty="0"/>
              <a:t>Clustering </a:t>
            </a:r>
            <a:endParaRPr dirty="0"/>
          </a:p>
        </p:txBody>
      </p:sp>
      <p:sp>
        <p:nvSpPr>
          <p:cNvPr id="548" name="Google Shape;548;p15"/>
          <p:cNvSpPr txBox="1">
            <a:spLocks noGrp="1"/>
          </p:cNvSpPr>
          <p:nvPr>
            <p:ph type="subTitle" idx="1"/>
          </p:nvPr>
        </p:nvSpPr>
        <p:spPr>
          <a:xfrm>
            <a:off x="231112" y="2864177"/>
            <a:ext cx="8281373" cy="784800"/>
          </a:xfrm>
          <a:prstGeom prst="rect">
            <a:avLst/>
          </a:prstGeom>
        </p:spPr>
        <p:txBody>
          <a:bodyPr spcFirstLastPara="1" wrap="square" lIns="91425" tIns="91425" rIns="91425" bIns="91425" anchor="t" anchorCtr="0">
            <a:noAutofit/>
          </a:bodyPr>
          <a:lstStyle/>
          <a:p>
            <a:r>
              <a:rPr lang="en-US" sz="1800" dirty="0"/>
              <a:t>Clustering or cluster analysis is a machine learning technique, which groups the </a:t>
            </a:r>
            <a:r>
              <a:rPr lang="en-US" sz="1800" dirty="0" err="1"/>
              <a:t>unlabelled</a:t>
            </a:r>
            <a:r>
              <a:rPr lang="en-US" sz="1800" dirty="0"/>
              <a:t> dataset. It can be defined as "A way of grouping the data points into different clusters, consisting of similar data points.</a:t>
            </a:r>
          </a:p>
        </p:txBody>
      </p:sp>
    </p:spTree>
    <p:extLst>
      <p:ext uri="{BB962C8B-B14F-4D97-AF65-F5344CB8AC3E}">
        <p14:creationId xmlns:p14="http://schemas.microsoft.com/office/powerpoint/2010/main" val="3368485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t>Motivation</a:t>
            </a:r>
            <a:endParaRPr dirty="0"/>
          </a:p>
        </p:txBody>
      </p:sp>
      <p:sp>
        <p:nvSpPr>
          <p:cNvPr id="548" name="Google Shape;548;p15"/>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p>
            <a:r>
              <a:rPr lang="en-US" sz="1800" dirty="0"/>
              <a:t>“A man is made by his beliefs. As he believes. So he becomes.” – Lord Krishna</a:t>
            </a:r>
          </a:p>
          <a:p>
            <a:r>
              <a:rPr lang="en-US" sz="1800" dirty="0"/>
              <a:t/>
            </a:r>
            <a:br>
              <a:rPr lang="en-US" sz="1800" dirty="0"/>
            </a:br>
            <a:endParaRPr sz="1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Scores</a:t>
            </a:r>
            <a:r>
              <a:rPr lang="en-US" dirty="0"/>
              <a:t> </a:t>
            </a:r>
            <a:r>
              <a:rPr lang="en-US" dirty="0" smtClean="0"/>
              <a:t>for Clustering algorithms</a:t>
            </a:r>
            <a:endParaRPr lang="en-US" dirty="0"/>
          </a:p>
        </p:txBody>
      </p:sp>
      <p:sp>
        <p:nvSpPr>
          <p:cNvPr id="3" name="Text Placeholder 2"/>
          <p:cNvSpPr>
            <a:spLocks noGrp="1"/>
          </p:cNvSpPr>
          <p:nvPr>
            <p:ph type="body" idx="1"/>
          </p:nvPr>
        </p:nvSpPr>
        <p:spPr/>
        <p:txBody>
          <a:bodyPr/>
          <a:lstStyle/>
          <a:p>
            <a:r>
              <a:rPr lang="en-US" sz="1400" b="1" dirty="0" err="1"/>
              <a:t>Calinski-Harabaz</a:t>
            </a:r>
            <a:r>
              <a:rPr lang="en-US" sz="1400" b="1" dirty="0"/>
              <a:t> </a:t>
            </a:r>
            <a:r>
              <a:rPr lang="en-US" sz="1400" b="1" dirty="0" smtClean="0"/>
              <a:t>Index</a:t>
            </a:r>
            <a:r>
              <a:rPr lang="en-US" sz="1400" dirty="0" smtClean="0"/>
              <a:t>, additionally </a:t>
            </a:r>
            <a:r>
              <a:rPr lang="en-US" sz="1400" dirty="0"/>
              <a:t>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r>
              <a:rPr lang="en-US" sz="1400" dirty="0" smtClean="0"/>
              <a:t>.</a:t>
            </a:r>
          </a:p>
          <a:p>
            <a:r>
              <a:rPr lang="en-US" sz="1400" b="1" dirty="0"/>
              <a:t>Silhouette </a:t>
            </a:r>
            <a:r>
              <a:rPr lang="en-US" sz="1400" b="1" dirty="0" smtClean="0"/>
              <a:t>Score </a:t>
            </a:r>
            <a:r>
              <a:rPr lang="en-US" sz="1400" dirty="0"/>
              <a:t>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 </a:t>
            </a:r>
            <a:endParaRPr lang="en-US" sz="1400" dirty="0" smtClean="0"/>
          </a:p>
          <a:p>
            <a:pPr marL="69850" indent="0">
              <a:buNone/>
            </a:pPr>
            <a:r>
              <a:rPr lang="en-US" sz="1400" dirty="0"/>
              <a:t>	</a:t>
            </a:r>
            <a:r>
              <a:rPr lang="en-US" sz="1400" dirty="0" smtClean="0"/>
              <a:t>	</a:t>
            </a:r>
            <a:r>
              <a:rPr lang="en-US" sz="1400" b="1" dirty="0" smtClean="0"/>
              <a:t>s = (</a:t>
            </a:r>
            <a:r>
              <a:rPr lang="en-US" sz="1400" b="1" dirty="0"/>
              <a:t>b-a</a:t>
            </a:r>
            <a:r>
              <a:rPr lang="en-US" sz="1400" b="1" dirty="0" smtClean="0"/>
              <a:t>) / max ( b , a  ) </a:t>
            </a:r>
          </a:p>
          <a:p>
            <a:pPr marL="69850" indent="0">
              <a:buNone/>
            </a:pPr>
            <a:r>
              <a:rPr lang="en-US" sz="1400" b="1" dirty="0"/>
              <a:t>	</a:t>
            </a:r>
            <a:r>
              <a:rPr lang="en-US" sz="1400" b="1" dirty="0" smtClean="0"/>
              <a:t>	mean </a:t>
            </a:r>
            <a:r>
              <a:rPr lang="en-US" sz="1400" b="1" dirty="0"/>
              <a:t>intra-cluster distance (a) </a:t>
            </a:r>
            <a:endParaRPr lang="en-US" sz="1400" b="1" dirty="0" smtClean="0"/>
          </a:p>
          <a:p>
            <a:pPr marL="69850" indent="0">
              <a:buNone/>
            </a:pPr>
            <a:r>
              <a:rPr lang="en-US" sz="1400" b="1" dirty="0"/>
              <a:t>	</a:t>
            </a:r>
            <a:r>
              <a:rPr lang="en-US" sz="1400" b="1" dirty="0" smtClean="0"/>
              <a:t>	mean </a:t>
            </a:r>
            <a:r>
              <a:rPr lang="en-US" sz="1400" b="1" dirty="0"/>
              <a:t>nearest-cluster distance (b)</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408958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Scores</a:t>
            </a:r>
            <a:r>
              <a:rPr lang="en-US" dirty="0"/>
              <a:t> </a:t>
            </a:r>
            <a:r>
              <a:rPr lang="en-US" dirty="0" smtClean="0"/>
              <a:t>for Clustering algorithms</a:t>
            </a:r>
            <a:endParaRPr lang="en-US" dirty="0"/>
          </a:p>
        </p:txBody>
      </p:sp>
      <p:sp>
        <p:nvSpPr>
          <p:cNvPr id="3" name="Text Placeholder 2"/>
          <p:cNvSpPr>
            <a:spLocks noGrp="1"/>
          </p:cNvSpPr>
          <p:nvPr>
            <p:ph type="body" idx="1"/>
          </p:nvPr>
        </p:nvSpPr>
        <p:spPr/>
        <p:txBody>
          <a:bodyPr/>
          <a:lstStyle/>
          <a:p>
            <a:r>
              <a:rPr lang="en-US" sz="1400" b="1" dirty="0"/>
              <a:t>Homogeneity </a:t>
            </a:r>
            <a:r>
              <a:rPr lang="en-US" sz="1400" b="1" dirty="0" smtClean="0"/>
              <a:t>Score- </a:t>
            </a:r>
            <a:r>
              <a:rPr lang="en-US" sz="1400" dirty="0"/>
              <a:t>A clustering result satisfies homogeneity if all of its clusters contain only data points which are members of a single class</a:t>
            </a:r>
            <a:r>
              <a:rPr lang="en-US" sz="1400" dirty="0" smtClean="0"/>
              <a:t>.</a:t>
            </a:r>
          </a:p>
          <a:p>
            <a:r>
              <a:rPr lang="en-US" sz="1400" b="1" dirty="0"/>
              <a:t>Completeness </a:t>
            </a:r>
            <a:r>
              <a:rPr lang="en-US" sz="1400" b="1" dirty="0" smtClean="0"/>
              <a:t>Score- </a:t>
            </a:r>
            <a:r>
              <a:rPr lang="en-US" sz="1400" dirty="0"/>
              <a:t>A clustering result satisfies completeness if all the data points that are members of a given class are elements of the same cluster</a:t>
            </a:r>
            <a:r>
              <a:rPr lang="en-US" sz="1400" dirty="0" smtClean="0"/>
              <a:t>.</a:t>
            </a:r>
          </a:p>
          <a:p>
            <a:r>
              <a:rPr lang="en-US" sz="1400" b="1" dirty="0"/>
              <a:t>Adjusted Rand </a:t>
            </a:r>
            <a:r>
              <a:rPr lang="en-US" sz="1400" b="1" dirty="0" smtClean="0"/>
              <a:t>Score-</a:t>
            </a:r>
            <a:r>
              <a:rPr lang="en-US" sz="1400" dirty="0" smtClean="0"/>
              <a:t> The </a:t>
            </a:r>
            <a:r>
              <a:rPr lang="en-US" sz="1400" dirty="0"/>
              <a:t>Rand Index compares how pairs of </a:t>
            </a:r>
            <a:r>
              <a:rPr lang="en-US" sz="1400" dirty="0" smtClean="0"/>
              <a:t>data points </a:t>
            </a:r>
            <a:r>
              <a:rPr lang="en-US" sz="1400" dirty="0"/>
              <a:t>relate in the ground truth and in the post-clustering </a:t>
            </a:r>
            <a:r>
              <a:rPr lang="en-US" sz="1400" dirty="0" smtClean="0"/>
              <a:t>assignment</a:t>
            </a:r>
            <a:r>
              <a:rPr lang="en-US" sz="1400" dirty="0"/>
              <a:t>.</a:t>
            </a:r>
            <a:r>
              <a:rPr lang="en-US" sz="1400" dirty="0" smtClean="0"/>
              <a:t>  There </a:t>
            </a:r>
            <a:r>
              <a:rPr lang="en-US" sz="1400" dirty="0"/>
              <a:t>are four possible types of pair relationships</a:t>
            </a:r>
            <a:r>
              <a:rPr lang="en-US" sz="1400" dirty="0" smtClean="0"/>
              <a:t>:</a:t>
            </a:r>
          </a:p>
          <a:p>
            <a:pPr marL="69850" indent="0">
              <a:buNone/>
            </a:pPr>
            <a:r>
              <a:rPr lang="en-US" sz="1200" dirty="0"/>
              <a:t/>
            </a:r>
            <a:br>
              <a:rPr lang="en-US" sz="1200" dirty="0"/>
            </a:br>
            <a:r>
              <a:rPr lang="en-US" sz="1100" b="1" dirty="0"/>
              <a:t>a=Members of the same cluster in the ground truth match same cluster in the new solution.</a:t>
            </a:r>
            <a:br>
              <a:rPr lang="en-US" sz="1100" b="1" dirty="0"/>
            </a:br>
            <a:r>
              <a:rPr lang="en-US" sz="1100" b="1" dirty="0"/>
              <a:t>b=Members of the same cluster in the ground truth match different clusters in the new solution.</a:t>
            </a:r>
            <a:br>
              <a:rPr lang="en-US" sz="1100" b="1" dirty="0"/>
            </a:br>
            <a:r>
              <a:rPr lang="en-US" sz="1100" b="1" dirty="0"/>
              <a:t>c=Members of different clusters in the ground truth match the same cluster in the new solution.</a:t>
            </a:r>
            <a:br>
              <a:rPr lang="en-US" sz="1100" b="1" dirty="0"/>
            </a:br>
            <a:r>
              <a:rPr lang="en-US" sz="1100" b="1" dirty="0"/>
              <a:t>d=Members of different clusters in the ground truth match different clusters in the new solution.</a:t>
            </a:r>
            <a:br>
              <a:rPr lang="en-US" sz="1100" b="1" dirty="0"/>
            </a:br>
            <a:r>
              <a:rPr lang="en-US" sz="1100" b="1" dirty="0"/>
              <a:t>E(RI)- expected RI</a:t>
            </a:r>
            <a:br>
              <a:rPr lang="en-US" sz="1100" b="1" dirty="0"/>
            </a:br>
            <a:r>
              <a:rPr lang="en-US" sz="1100" b="1" dirty="0"/>
              <a:t>RI</a:t>
            </a:r>
            <a:r>
              <a:rPr lang="en-US" sz="1100" b="1" dirty="0" smtClean="0"/>
              <a:t>=( a + c )/</a:t>
            </a:r>
            <a:r>
              <a:rPr lang="en-US" sz="1100" b="1" dirty="0"/>
              <a:t>sum</a:t>
            </a:r>
            <a:r>
              <a:rPr lang="en-US" sz="1100" b="1" dirty="0" smtClean="0"/>
              <a:t>( a ,b ,c ,d</a:t>
            </a:r>
            <a:r>
              <a:rPr lang="en-US" sz="1100" b="1" dirty="0"/>
              <a:t>)</a:t>
            </a:r>
            <a:br>
              <a:rPr lang="en-US" sz="1100" b="1" dirty="0"/>
            </a:br>
            <a:r>
              <a:rPr lang="en-US" sz="1100" b="1" dirty="0"/>
              <a:t>ARI=(RI-E(RI)/(max(RI)-E(RI))</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16395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Mean-Shift Clustering</a:t>
            </a: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1600" dirty="0"/>
              <a:t>Mean-Shift Clustering is also an iterative process, but has no input on the number of clusters. </a:t>
            </a:r>
            <a:endParaRPr lang="en-US" sz="1600" dirty="0" smtClean="0"/>
          </a:p>
          <a:p>
            <a:pPr lvl="0"/>
            <a:r>
              <a:rPr lang="en-US" sz="1600" dirty="0" smtClean="0"/>
              <a:t>It </a:t>
            </a:r>
            <a:r>
              <a:rPr lang="en-US" sz="1600" dirty="0"/>
              <a:t>calculates the probability a data point falls within in </a:t>
            </a:r>
            <a:r>
              <a:rPr lang="en-US" sz="1600" dirty="0" smtClean="0"/>
              <a:t>n-dimensional </a:t>
            </a:r>
            <a:r>
              <a:rPr lang="en-US" sz="1600" dirty="0"/>
              <a:t>space based on the features of the input file. The data points try to move up towards peaks in small steps. </a:t>
            </a:r>
            <a:endParaRPr lang="en-US" sz="1600" dirty="0" smtClean="0"/>
          </a:p>
          <a:p>
            <a:pPr lvl="0"/>
            <a:r>
              <a:rPr lang="en-US" sz="1600" dirty="0" smtClean="0"/>
              <a:t>The </a:t>
            </a:r>
            <a:r>
              <a:rPr lang="en-US" sz="1600" dirty="0"/>
              <a:t>peaks are determined by the bandwidth ranging from 0 to 1. A higher bandwidth means a smoother surface with defined peaks, while a lower bandwidth has more smaller peaks across a rougher surface. </a:t>
            </a:r>
            <a:endParaRPr lang="en-US" sz="1600" dirty="0" smtClean="0"/>
          </a:p>
          <a:p>
            <a:pPr lvl="0"/>
            <a:r>
              <a:rPr lang="en-US" sz="1600" dirty="0" smtClean="0"/>
              <a:t>Once </a:t>
            </a:r>
            <a:r>
              <a:rPr lang="en-US" sz="1600" dirty="0"/>
              <a:t>a data point reaches the top of the peak, it stops. After all the data points are settled, the clusters means are </a:t>
            </a:r>
            <a:r>
              <a:rPr lang="en-US" sz="1600" dirty="0" smtClean="0"/>
              <a:t>formed.</a:t>
            </a:r>
            <a:endParaRPr sz="16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dirty="0"/>
          </a:p>
        </p:txBody>
      </p:sp>
    </p:spTree>
    <p:extLst>
      <p:ext uri="{BB962C8B-B14F-4D97-AF65-F5344CB8AC3E}">
        <p14:creationId xmlns:p14="http://schemas.microsoft.com/office/powerpoint/2010/main" val="3357899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 dirty="0" smtClean="0"/>
              <a:t>Result for </a:t>
            </a:r>
            <a:r>
              <a:rPr lang="en-US" dirty="0" smtClean="0"/>
              <a:t>Mean Shift clustering</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US" sz="1200" b="1" dirty="0"/>
              <a:t>Number of estimated clusters: 3</a:t>
            </a:r>
          </a:p>
          <a:p>
            <a:pPr marL="285750" indent="-285750"/>
            <a:r>
              <a:rPr lang="en-US" sz="1200" b="1" dirty="0" smtClean="0"/>
              <a:t>Cal-</a:t>
            </a:r>
            <a:r>
              <a:rPr lang="en-US" sz="1200" b="1" dirty="0" err="1" smtClean="0"/>
              <a:t>Harabaz</a:t>
            </a:r>
            <a:r>
              <a:rPr lang="en-US" sz="1200" b="1" dirty="0" smtClean="0"/>
              <a:t> </a:t>
            </a:r>
            <a:r>
              <a:rPr lang="en-US" sz="1200" b="1" dirty="0"/>
              <a:t>Score: 0.08714458789889061</a:t>
            </a:r>
          </a:p>
          <a:p>
            <a:pPr marL="285750" indent="-285750"/>
            <a:r>
              <a:rPr lang="en-US" sz="1200" b="1" dirty="0"/>
              <a:t>Silhouette Score: 0.3549164206619843</a:t>
            </a:r>
          </a:p>
          <a:p>
            <a:pPr marL="285750" indent="-285750"/>
            <a:r>
              <a:rPr lang="en-US" sz="1200" b="1" dirty="0" smtClean="0"/>
              <a:t>Homogeneity Score: 0.154529924468347</a:t>
            </a:r>
            <a:endParaRPr lang="en-US" sz="1200" b="1" dirty="0"/>
          </a:p>
          <a:p>
            <a:pPr marL="285750" indent="-285750"/>
            <a:r>
              <a:rPr lang="en-US" sz="1200" b="1" dirty="0"/>
              <a:t>Completeness </a:t>
            </a:r>
            <a:r>
              <a:rPr lang="en-US" sz="1200" b="1" dirty="0" smtClean="0"/>
              <a:t>Score: 0.024506673959922</a:t>
            </a:r>
            <a:endParaRPr lang="en-US" sz="1200" b="1" dirty="0"/>
          </a:p>
          <a:p>
            <a:pPr marL="285750" indent="-285750"/>
            <a:r>
              <a:rPr lang="en-US" sz="1200" b="1" dirty="0"/>
              <a:t>Adjusted Rand Score: </a:t>
            </a:r>
            <a:r>
              <a:rPr lang="en-US" sz="1200" b="1" dirty="0" smtClean="0"/>
              <a:t>0.0441812746464792</a:t>
            </a:r>
            <a:endParaRPr lang="en-US" sz="1200" b="1" dirty="0"/>
          </a:p>
          <a:p>
            <a:pPr marL="285750" indent="-285750"/>
            <a:r>
              <a:rPr lang="en-US" sz="1200" b="1" dirty="0"/>
              <a:t>Cluster Percentage</a:t>
            </a:r>
          </a:p>
          <a:p>
            <a:pPr marL="0" indent="0">
              <a:buNone/>
            </a:pPr>
            <a:r>
              <a:rPr lang="en-US" sz="1200" b="1" dirty="0" smtClean="0"/>
              <a:t>	0 -&gt;    </a:t>
            </a:r>
            <a:r>
              <a:rPr lang="en-US" sz="1200" b="1" dirty="0"/>
              <a:t>97.5</a:t>
            </a:r>
          </a:p>
          <a:p>
            <a:pPr marL="0" indent="0">
              <a:buNone/>
            </a:pPr>
            <a:r>
              <a:rPr lang="en-US" sz="1200" b="1" dirty="0" smtClean="0"/>
              <a:t>	1 -&gt;    </a:t>
            </a:r>
            <a:r>
              <a:rPr lang="en-US" sz="1200" b="1" dirty="0"/>
              <a:t>1.9</a:t>
            </a:r>
          </a:p>
          <a:p>
            <a:pPr marL="0" indent="0">
              <a:buNone/>
            </a:pPr>
            <a:r>
              <a:rPr lang="en-US" sz="1200" b="1" dirty="0" smtClean="0"/>
              <a:t>	2 -&gt;     </a:t>
            </a:r>
            <a:r>
              <a:rPr lang="en-US" sz="1200" b="1" dirty="0"/>
              <a:t>0.6</a:t>
            </a:r>
            <a:endParaRPr sz="1200" b="1" dirty="0"/>
          </a:p>
        </p:txBody>
      </p:sp>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dirty="0"/>
          </a:p>
        </p:txBody>
      </p:sp>
      <p:pic>
        <p:nvPicPr>
          <p:cNvPr id="3" name="Picture 2"/>
          <p:cNvPicPr>
            <a:picLocks noChangeAspect="1"/>
          </p:cNvPicPr>
          <p:nvPr/>
        </p:nvPicPr>
        <p:blipFill>
          <a:blip r:embed="rId3"/>
          <a:stretch>
            <a:fillRect/>
          </a:stretch>
        </p:blipFill>
        <p:spPr>
          <a:xfrm>
            <a:off x="4015531" y="100484"/>
            <a:ext cx="4806922" cy="5143500"/>
          </a:xfrm>
          <a:prstGeom prst="rect">
            <a:avLst/>
          </a:prstGeom>
        </p:spPr>
      </p:pic>
    </p:spTree>
    <p:extLst>
      <p:ext uri="{BB962C8B-B14F-4D97-AF65-F5344CB8AC3E}">
        <p14:creationId xmlns:p14="http://schemas.microsoft.com/office/powerpoint/2010/main" val="2557991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K-Means Clustering</a:t>
            </a: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r>
              <a:rPr lang="en-US" sz="1600" dirty="0" smtClean="0"/>
              <a:t>K-Means </a:t>
            </a:r>
            <a:r>
              <a:rPr lang="en-US" sz="1600" dirty="0"/>
              <a:t>Clustering works by assigning a number of clusters and matching each data point with the nearest centroid. </a:t>
            </a:r>
            <a:endParaRPr lang="en-US" sz="1600" dirty="0" smtClean="0"/>
          </a:p>
          <a:p>
            <a:r>
              <a:rPr lang="en-US" sz="1600" dirty="0" smtClean="0"/>
              <a:t>The </a:t>
            </a:r>
            <a:r>
              <a:rPr lang="en-US" sz="1600" dirty="0"/>
              <a:t>mean average is taken of all the points and the process is repeated until variance between the new and old clusters fall below a specified threshold value. </a:t>
            </a:r>
            <a:endParaRPr lang="en-US" sz="1600" dirty="0" smtClean="0"/>
          </a:p>
          <a:p>
            <a:r>
              <a:rPr lang="en-US" sz="1600" dirty="0" smtClean="0"/>
              <a:t>It </a:t>
            </a:r>
            <a:r>
              <a:rPr lang="en-US" sz="1600" dirty="0"/>
              <a:t>is a commonly run clustering technique</a:t>
            </a:r>
            <a:r>
              <a:rPr lang="en-US" sz="1600" dirty="0" smtClean="0"/>
              <a:t>.</a:t>
            </a:r>
          </a:p>
          <a:p>
            <a:r>
              <a:rPr lang="en-US" sz="1600" dirty="0" smtClean="0"/>
              <a:t>The </a:t>
            </a:r>
            <a:r>
              <a:rPr lang="en-US" sz="1600" dirty="0"/>
              <a:t>number of cluster chosen for k-means will be determined by the scores and running a loop to check the optimal value. The cluster labels will be used to look at the plot again as the hue.</a:t>
            </a:r>
          </a:p>
          <a:p>
            <a:pPr lvl="0"/>
            <a:endParaRPr sz="16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3400654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dirty="0" smtClean="0"/>
              <a:t>Choosing value of K</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US" sz="1600" b="1" dirty="0"/>
              <a:t>k=3 represents the optimal number of clusters for K-means due to the majority of the scores starting to drop off after that point. Completeness continues to rise, but with more clusters that score should keep increasing due to more </a:t>
            </a:r>
            <a:r>
              <a:rPr lang="en-US" sz="1600" b="1" dirty="0" smtClean="0"/>
              <a:t>classes </a:t>
            </a:r>
            <a:r>
              <a:rPr lang="en-US" sz="1600" b="1" dirty="0"/>
              <a:t>and smaller groupings.</a:t>
            </a:r>
            <a:endParaRPr sz="1600" b="1" dirty="0"/>
          </a:p>
        </p:txBody>
      </p:sp>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dirty="0"/>
          </a:p>
        </p:txBody>
      </p:sp>
      <p:pic>
        <p:nvPicPr>
          <p:cNvPr id="2" name="Picture 1"/>
          <p:cNvPicPr>
            <a:picLocks noChangeAspect="1"/>
          </p:cNvPicPr>
          <p:nvPr/>
        </p:nvPicPr>
        <p:blipFill>
          <a:blip r:embed="rId3"/>
          <a:stretch>
            <a:fillRect/>
          </a:stretch>
        </p:blipFill>
        <p:spPr>
          <a:xfrm>
            <a:off x="4268666" y="1082425"/>
            <a:ext cx="4512783" cy="3640312"/>
          </a:xfrm>
          <a:prstGeom prst="rect">
            <a:avLst/>
          </a:prstGeom>
        </p:spPr>
      </p:pic>
    </p:spTree>
    <p:extLst>
      <p:ext uri="{BB962C8B-B14F-4D97-AF65-F5344CB8AC3E}">
        <p14:creationId xmlns:p14="http://schemas.microsoft.com/office/powerpoint/2010/main" val="939501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 dirty="0" smtClean="0"/>
              <a:t>Result for </a:t>
            </a:r>
            <a:r>
              <a:rPr lang="en-US" dirty="0" smtClean="0"/>
              <a:t>Mean Shift clustering</a:t>
            </a:r>
            <a:endParaRPr dirty="0"/>
          </a:p>
        </p:txBody>
      </p:sp>
      <p:sp>
        <p:nvSpPr>
          <p:cNvPr id="586" name="Google Shape;586;p20"/>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US" sz="1200" b="1" dirty="0"/>
              <a:t>Number of estimated clusters: 3</a:t>
            </a:r>
          </a:p>
          <a:p>
            <a:pPr marL="285750" indent="-285750"/>
            <a:r>
              <a:rPr lang="en-US" sz="1200" b="1" dirty="0" smtClean="0"/>
              <a:t>Cal-</a:t>
            </a:r>
            <a:r>
              <a:rPr lang="en-US" sz="1200" b="1" dirty="0" err="1" smtClean="0"/>
              <a:t>Harabaz</a:t>
            </a:r>
            <a:r>
              <a:rPr lang="en-US" sz="1200" b="1" dirty="0" smtClean="0"/>
              <a:t> </a:t>
            </a:r>
            <a:r>
              <a:rPr lang="en-US" sz="1200" b="1" dirty="0"/>
              <a:t>Score: 0.5581133185855877</a:t>
            </a:r>
          </a:p>
          <a:p>
            <a:pPr marL="285750" indent="-285750"/>
            <a:r>
              <a:rPr lang="en-US" sz="1200" b="1" dirty="0"/>
              <a:t>Silhouette Score: 0.14668492002869987</a:t>
            </a:r>
          </a:p>
          <a:p>
            <a:pPr marL="285750" indent="-285750"/>
            <a:r>
              <a:rPr lang="en-US" sz="1200" b="1" dirty="0" smtClean="0"/>
              <a:t>Homogeneity </a:t>
            </a:r>
            <a:r>
              <a:rPr lang="en-US" sz="1200" b="1" dirty="0"/>
              <a:t>Score: 0.36210369071510323</a:t>
            </a:r>
          </a:p>
          <a:p>
            <a:pPr marL="285750" indent="-285750"/>
            <a:r>
              <a:rPr lang="en-US" sz="1200" b="1" dirty="0"/>
              <a:t>Completeness Score: 0.4601278185867652</a:t>
            </a:r>
          </a:p>
          <a:p>
            <a:pPr marL="285750" indent="-285750"/>
            <a:r>
              <a:rPr lang="en-US" sz="1200" b="1" dirty="0"/>
              <a:t>Cluster </a:t>
            </a:r>
            <a:r>
              <a:rPr lang="en-US" sz="1200" b="1" dirty="0" smtClean="0"/>
              <a:t>Percentage:</a:t>
            </a:r>
          </a:p>
          <a:p>
            <a:pPr marL="0" indent="0" algn="ctr">
              <a:buNone/>
            </a:pPr>
            <a:r>
              <a:rPr lang="en-US" sz="1200" b="1" dirty="0"/>
              <a:t>0 </a:t>
            </a:r>
            <a:r>
              <a:rPr lang="en-US" sz="1200" b="1" dirty="0" smtClean="0"/>
              <a:t>-&gt;   </a:t>
            </a:r>
            <a:r>
              <a:rPr lang="en-US" sz="1200" b="1" dirty="0"/>
              <a:t>47.5</a:t>
            </a:r>
          </a:p>
          <a:p>
            <a:pPr marL="0" indent="0" algn="ctr">
              <a:buNone/>
            </a:pPr>
            <a:r>
              <a:rPr lang="en-US" sz="1200" b="1" dirty="0"/>
              <a:t>2 </a:t>
            </a:r>
            <a:r>
              <a:rPr lang="en-US" sz="1200" b="1" dirty="0" smtClean="0"/>
              <a:t>-&gt;   </a:t>
            </a:r>
            <a:r>
              <a:rPr lang="en-US" sz="1200" b="1" dirty="0"/>
              <a:t>29.3</a:t>
            </a:r>
          </a:p>
          <a:p>
            <a:pPr marL="0" indent="0" algn="ctr">
              <a:buNone/>
            </a:pPr>
            <a:r>
              <a:rPr lang="en-US" sz="1200" b="1" dirty="0" smtClean="0"/>
              <a:t>1 -&gt;   </a:t>
            </a:r>
            <a:r>
              <a:rPr lang="en-US" sz="1200" b="1" dirty="0"/>
              <a:t>23.3</a:t>
            </a:r>
            <a:endParaRPr sz="1200" b="1" dirty="0"/>
          </a:p>
        </p:txBody>
      </p:sp>
      <p:sp>
        <p:nvSpPr>
          <p:cNvPr id="589" name="Google Shape;589;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46</a:t>
            </a:fld>
            <a:endParaRPr dirty="0"/>
          </a:p>
        </p:txBody>
      </p:sp>
      <p:pic>
        <p:nvPicPr>
          <p:cNvPr id="6" name="Picture 5"/>
          <p:cNvPicPr>
            <a:picLocks noChangeAspect="1"/>
          </p:cNvPicPr>
          <p:nvPr/>
        </p:nvPicPr>
        <p:blipFill>
          <a:blip r:embed="rId3"/>
          <a:stretch>
            <a:fillRect/>
          </a:stretch>
        </p:blipFill>
        <p:spPr>
          <a:xfrm>
            <a:off x="4015531" y="0"/>
            <a:ext cx="5128469" cy="5143500"/>
          </a:xfrm>
          <a:prstGeom prst="rect">
            <a:avLst/>
          </a:prstGeom>
        </p:spPr>
      </p:pic>
    </p:spTree>
    <p:extLst>
      <p:ext uri="{BB962C8B-B14F-4D97-AF65-F5344CB8AC3E}">
        <p14:creationId xmlns:p14="http://schemas.microsoft.com/office/powerpoint/2010/main" val="14976466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 for clustering algorithms</a:t>
            </a:r>
            <a:endParaRPr lang="en-US" dirty="0"/>
          </a:p>
        </p:txBody>
      </p:sp>
      <p:sp>
        <p:nvSpPr>
          <p:cNvPr id="7" name="Text Placeholder 6"/>
          <p:cNvSpPr>
            <a:spLocks noGrp="1"/>
          </p:cNvSpPr>
          <p:nvPr>
            <p:ph type="body" idx="1"/>
          </p:nvPr>
        </p:nvSpPr>
        <p:spPr/>
        <p:txBody>
          <a:bodyPr/>
          <a:lstStyle/>
          <a:p>
            <a:r>
              <a:rPr lang="en-US" sz="2400" dirty="0" smtClean="0"/>
              <a:t>K-means </a:t>
            </a:r>
            <a:r>
              <a:rPr lang="en-US" sz="2400" dirty="0"/>
              <a:t>scores are more promising here. The silhouette score is low than needed, but some overlap is likely expected base on the dataset in how the countries are grouped. The percentage breakdown is much as well</a:t>
            </a:r>
            <a:r>
              <a:rPr lang="en-US" sz="2400" dirty="0" smtClean="0"/>
              <a:t>.</a:t>
            </a:r>
          </a:p>
          <a:p>
            <a:r>
              <a:rPr lang="en-US" sz="2400" dirty="0" smtClean="0"/>
              <a:t>Mean shift clustering</a:t>
            </a:r>
            <a:r>
              <a:rPr lang="en-US" sz="2400" dirty="0"/>
              <a:t> scores are pretty poor in comparison to the K-Means while also not having a great percentage break down. </a:t>
            </a:r>
            <a:endParaRPr lang="en-US" sz="2400" dirty="0" smtClean="0"/>
          </a:p>
          <a:p>
            <a:pPr marL="69850" indent="0">
              <a:buNone/>
            </a:pPr>
            <a:endParaRPr lang="en-US" sz="2400"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1393464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r>
              <a:rPr lang="en-US" dirty="0"/>
              <a:t>MIXED EFFECT </a:t>
            </a:r>
            <a:r>
              <a:rPr lang="en-US" dirty="0" smtClean="0"/>
              <a:t>MODEL</a:t>
            </a:r>
            <a:r>
              <a:rPr lang="en-US" dirty="0"/>
              <a:t> </a:t>
            </a:r>
            <a:endParaRPr dirty="0"/>
          </a:p>
        </p:txBody>
      </p:sp>
      <p:sp>
        <p:nvSpPr>
          <p:cNvPr id="548" name="Google Shape;548;p15"/>
          <p:cNvSpPr txBox="1">
            <a:spLocks noGrp="1"/>
          </p:cNvSpPr>
          <p:nvPr>
            <p:ph type="subTitle" idx="1"/>
          </p:nvPr>
        </p:nvSpPr>
        <p:spPr>
          <a:xfrm>
            <a:off x="231112" y="2864177"/>
            <a:ext cx="8281373" cy="784800"/>
          </a:xfrm>
          <a:prstGeom prst="rect">
            <a:avLst/>
          </a:prstGeom>
        </p:spPr>
        <p:txBody>
          <a:bodyPr spcFirstLastPara="1" wrap="square" lIns="91425" tIns="91425" rIns="91425" bIns="91425" anchor="t" anchorCtr="0">
            <a:noAutofit/>
          </a:bodyPr>
          <a:lstStyle/>
          <a:p>
            <a:r>
              <a:rPr lang="en-US" sz="1800" dirty="0"/>
              <a:t>A mixed model, mixed-effects model or mixed error-component model is a statistical model containing both fixed effects and random effects.</a:t>
            </a:r>
          </a:p>
        </p:txBody>
      </p:sp>
    </p:spTree>
    <p:extLst>
      <p:ext uri="{BB962C8B-B14F-4D97-AF65-F5344CB8AC3E}">
        <p14:creationId xmlns:p14="http://schemas.microsoft.com/office/powerpoint/2010/main" val="360237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MIXED EFFECT MODEL</a:t>
            </a: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69850" indent="0">
              <a:buNone/>
            </a:pPr>
            <a:r>
              <a:rPr lang="en-US" sz="1600" b="1" dirty="0"/>
              <a:t>Mixed Effect Models have the following assumptions</a:t>
            </a:r>
            <a:r>
              <a:rPr lang="en-US" sz="1600" b="1" dirty="0" smtClean="0"/>
              <a:t>:</a:t>
            </a:r>
          </a:p>
          <a:p>
            <a:pPr marL="69850" indent="0">
              <a:buNone/>
            </a:pPr>
            <a:endParaRPr lang="en-US" sz="1600" b="1" dirty="0"/>
          </a:p>
          <a:p>
            <a:r>
              <a:rPr lang="en-US" sz="1600" dirty="0"/>
              <a:t>The features are related linearly to the outcome.</a:t>
            </a:r>
          </a:p>
          <a:p>
            <a:r>
              <a:rPr lang="en-US" sz="1600" dirty="0"/>
              <a:t>The errors have constant variance: In other words, the model fits equally well for all values of the outcome and features within a level.</a:t>
            </a:r>
          </a:p>
          <a:p>
            <a:r>
              <a:rPr lang="en-US" sz="1600" dirty="0"/>
              <a:t>The errors are independent: The fit of the model within a group(level 1) is uncorrelated with the fit of the model at between a group (level 2).</a:t>
            </a:r>
          </a:p>
          <a:p>
            <a:r>
              <a:rPr lang="en-US" sz="1600" dirty="0"/>
              <a:t>The errors are normally distributed.</a:t>
            </a:r>
          </a:p>
          <a:p>
            <a:r>
              <a:rPr lang="en-US" sz="1600" dirty="0"/>
              <a:t>Observations within a person/group are correlated with one another(high ICC).</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49</a:t>
            </a:fld>
            <a:endParaRPr dirty="0"/>
          </a:p>
        </p:txBody>
      </p:sp>
    </p:spTree>
    <p:extLst>
      <p:ext uri="{BB962C8B-B14F-4D97-AF65-F5344CB8AC3E}">
        <p14:creationId xmlns:p14="http://schemas.microsoft.com/office/powerpoint/2010/main" val="3024062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Motivation for the Project</a:t>
            </a:r>
            <a:endParaRPr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2400" dirty="0" smtClean="0"/>
              <a:t>Predict </a:t>
            </a:r>
            <a:r>
              <a:rPr lang="en-US" sz="2400" dirty="0"/>
              <a:t>life expectancy by looking at the positive and negatively correlated factors to improve life </a:t>
            </a:r>
            <a:r>
              <a:rPr lang="en-US" sz="2400" dirty="0" smtClean="0"/>
              <a:t>quality.</a:t>
            </a:r>
            <a:endParaRPr sz="2400" dirty="0"/>
          </a:p>
          <a:p>
            <a:pPr lvl="0">
              <a:spcBef>
                <a:spcPts val="0"/>
              </a:spcBef>
            </a:pPr>
            <a:r>
              <a:rPr lang="en-US" sz="2400" dirty="0" smtClean="0"/>
              <a:t>Try </a:t>
            </a:r>
            <a:r>
              <a:rPr lang="en-US" sz="2400" dirty="0"/>
              <a:t>to discern any differences between countries groupings</a:t>
            </a:r>
            <a:endParaRPr sz="2400" dirty="0"/>
          </a:p>
          <a:p>
            <a:pPr lvl="0">
              <a:spcBef>
                <a:spcPts val="0"/>
              </a:spcBef>
            </a:pPr>
            <a:r>
              <a:rPr lang="en-US" sz="2400" dirty="0" smtClean="0"/>
              <a:t>Serves </a:t>
            </a:r>
            <a:r>
              <a:rPr lang="en-US" sz="2400" dirty="0"/>
              <a:t>as an example for countries to </a:t>
            </a:r>
            <a:r>
              <a:rPr lang="en-US" sz="2400" dirty="0" smtClean="0"/>
              <a:t>assess and </a:t>
            </a:r>
            <a:r>
              <a:rPr lang="en-US" sz="2400" dirty="0"/>
              <a:t>to improve life expectancy for their citizens</a:t>
            </a:r>
            <a:r>
              <a:rPr lang="en-US" sz="2400" dirty="0" smtClean="0"/>
              <a:t>.</a:t>
            </a:r>
          </a:p>
          <a:p>
            <a:pPr lvl="0">
              <a:spcBef>
                <a:spcPts val="0"/>
              </a:spcBef>
            </a:pPr>
            <a:r>
              <a:rPr lang="en-US" sz="2400" dirty="0" smtClean="0"/>
              <a:t>To discover the trend of life expectancy around the globe</a:t>
            </a:r>
            <a:endParaRPr sz="24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smtClean="0"/>
              <a:t>ICC calculation</a:t>
            </a:r>
            <a:endParaRPr lang="en-US"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r>
              <a:rPr lang="en-US" sz="1400" dirty="0"/>
              <a:t>The Intra-Class Correlation (ICC) defined from a linear mixed model (LMM) reflects the level of behavioral consistency of individual animals across multiple measurements</a:t>
            </a:r>
            <a:r>
              <a:rPr lang="en-US" sz="1400" dirty="0" smtClean="0"/>
              <a:t>.</a:t>
            </a:r>
          </a:p>
          <a:p>
            <a:r>
              <a:rPr lang="en-US" sz="1400" dirty="0"/>
              <a:t>First, ICC will be calculated with Life Expectancy by itself to select the correct grouping. ICC represents the ratio of the between cluster variance over the total variance. The total variance is sum of the within-group and between groups </a:t>
            </a:r>
            <a:r>
              <a:rPr lang="en-US" sz="1400" dirty="0" smtClean="0"/>
              <a:t>unexplained </a:t>
            </a:r>
            <a:r>
              <a:rPr lang="en-US" sz="1400" dirty="0"/>
              <a:t>by the fixed variable</a:t>
            </a:r>
            <a:r>
              <a:rPr lang="en-US" sz="1400" dirty="0" smtClean="0"/>
              <a:t>.</a:t>
            </a:r>
            <a:endParaRPr lang="en-US" sz="1400" dirty="0"/>
          </a:p>
          <a:p>
            <a:pPr marL="69850" indent="0" algn="ctr">
              <a:buNone/>
            </a:pPr>
            <a:r>
              <a:rPr lang="en-US" sz="1200" b="1" dirty="0"/>
              <a:t>group </a:t>
            </a:r>
            <a:r>
              <a:rPr lang="en-US" sz="1200" b="1" dirty="0" err="1"/>
              <a:t>var</a:t>
            </a:r>
            <a:r>
              <a:rPr lang="en-US" sz="1200" b="1" dirty="0"/>
              <a:t>: between-group variance</a:t>
            </a:r>
            <a:br>
              <a:rPr lang="en-US" sz="1200" b="1" dirty="0"/>
            </a:br>
            <a:r>
              <a:rPr lang="en-US" sz="1200" b="1" dirty="0" err="1"/>
              <a:t>resid</a:t>
            </a:r>
            <a:r>
              <a:rPr lang="en-US" sz="1200" b="1" dirty="0"/>
              <a:t>: within-group variance</a:t>
            </a:r>
            <a:br>
              <a:rPr lang="en-US" sz="1200" b="1" dirty="0"/>
            </a:br>
            <a:r>
              <a:rPr lang="en-US" sz="1200" b="1" dirty="0"/>
              <a:t>ICC= group </a:t>
            </a:r>
            <a:r>
              <a:rPr lang="en-US" sz="1200" b="1" dirty="0" err="1"/>
              <a:t>var</a:t>
            </a:r>
            <a:r>
              <a:rPr lang="en-US" sz="1200" b="1" dirty="0"/>
              <a:t>/(group </a:t>
            </a:r>
            <a:r>
              <a:rPr lang="en-US" sz="1200" b="1" dirty="0" err="1"/>
              <a:t>var</a:t>
            </a:r>
            <a:r>
              <a:rPr lang="en-US" sz="1200" b="1" dirty="0"/>
              <a:t> +</a:t>
            </a:r>
            <a:r>
              <a:rPr lang="en-US" sz="1200" b="1" dirty="0" err="1"/>
              <a:t>resid</a:t>
            </a:r>
            <a:r>
              <a:rPr lang="en-US" sz="1200" b="1" dirty="0" smtClean="0"/>
              <a:t>)</a:t>
            </a:r>
          </a:p>
          <a:p>
            <a:r>
              <a:rPr lang="en-US" sz="1400" dirty="0"/>
              <a:t>A low ICC score means that observations within groupings are not </a:t>
            </a:r>
            <a:r>
              <a:rPr lang="en-US" sz="1400" dirty="0" err="1"/>
              <a:t>similiar</a:t>
            </a:r>
            <a:r>
              <a:rPr lang="en-US" sz="1400" dirty="0"/>
              <a:t> than observations between the groupings themselves. A higher ICC indicates that there is a high similarity between observations within a group and a mixed effect model is appropriate. The Country model is very appropriate to have a mixed model performed.</a:t>
            </a:r>
            <a:endParaRPr lang="en-US" sz="1400" b="1" dirty="0"/>
          </a:p>
          <a:p>
            <a:endParaRPr lang="en-US" sz="14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50</a:t>
            </a:fld>
            <a:endParaRPr dirty="0"/>
          </a:p>
        </p:txBody>
      </p:sp>
    </p:spTree>
    <p:extLst>
      <p:ext uri="{BB962C8B-B14F-4D97-AF65-F5344CB8AC3E}">
        <p14:creationId xmlns:p14="http://schemas.microsoft.com/office/powerpoint/2010/main" val="20503348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smtClean="0"/>
              <a:t>RI (</a:t>
            </a:r>
            <a:r>
              <a:rPr lang="en-US" dirty="0"/>
              <a:t>Random Intercepts</a:t>
            </a:r>
            <a:r>
              <a:rPr lang="en-US" dirty="0" smtClean="0"/>
              <a:t>) Model</a:t>
            </a:r>
            <a:endParaRPr lang="en-US"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r>
              <a:rPr lang="en-US" sz="2000" dirty="0"/>
              <a:t>A random intercepts model is a model in which intercepts are allowed to vary, and therefore, the scores on the dependent variable for each individual observation are predicted by the intercept that varies across groups</a:t>
            </a:r>
            <a:r>
              <a:rPr lang="en-US" sz="2000" dirty="0" smtClean="0"/>
              <a:t>.</a:t>
            </a:r>
          </a:p>
          <a:p>
            <a:r>
              <a:rPr lang="en-US" sz="2000" dirty="0"/>
              <a:t>This model assumes that slopes are fixed (the same across different contexts). In addition, this model provides information about </a:t>
            </a:r>
            <a:r>
              <a:rPr lang="en-US" sz="2000" dirty="0" err="1"/>
              <a:t>intraclass</a:t>
            </a:r>
            <a:r>
              <a:rPr lang="en-US" sz="2000" dirty="0"/>
              <a:t> correlations, which are helpful in determining whether multilevel models are required in the first </a:t>
            </a:r>
            <a:r>
              <a:rPr lang="en-US" sz="2000" dirty="0" smtClean="0"/>
              <a:t>place.</a:t>
            </a:r>
            <a:endParaRPr lang="en-US" sz="20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51</a:t>
            </a:fld>
            <a:endParaRPr dirty="0"/>
          </a:p>
        </p:txBody>
      </p:sp>
    </p:spTree>
    <p:extLst>
      <p:ext uri="{BB962C8B-B14F-4D97-AF65-F5344CB8AC3E}">
        <p14:creationId xmlns:p14="http://schemas.microsoft.com/office/powerpoint/2010/main" val="3807057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5"/>
          <p:cNvSpPr/>
          <p:nvPr/>
        </p:nvSpPr>
        <p:spPr>
          <a:xfrm>
            <a:off x="514725" y="867848"/>
            <a:ext cx="8328184" cy="396736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RI Model Result</a:t>
            </a:r>
            <a:endParaRPr dirty="0"/>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dirty="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dirty="0"/>
          </a:p>
        </p:txBody>
      </p:sp>
      <p:pic>
        <p:nvPicPr>
          <p:cNvPr id="2" name="Picture 1"/>
          <p:cNvPicPr>
            <a:picLocks noChangeAspect="1"/>
          </p:cNvPicPr>
          <p:nvPr/>
        </p:nvPicPr>
        <p:blipFill>
          <a:blip r:embed="rId3"/>
          <a:stretch>
            <a:fillRect/>
          </a:stretch>
        </p:blipFill>
        <p:spPr>
          <a:xfrm>
            <a:off x="514725" y="867848"/>
            <a:ext cx="8328184" cy="3985451"/>
          </a:xfrm>
          <a:prstGeom prst="rect">
            <a:avLst/>
          </a:prstGeom>
        </p:spPr>
      </p:pic>
    </p:spTree>
    <p:extLst>
      <p:ext uri="{BB962C8B-B14F-4D97-AF65-F5344CB8AC3E}">
        <p14:creationId xmlns:p14="http://schemas.microsoft.com/office/powerpoint/2010/main" val="40419201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a:t>RS (Random slopes) </a:t>
            </a:r>
            <a:r>
              <a:rPr lang="en-US" dirty="0" smtClean="0"/>
              <a:t>Model</a:t>
            </a:r>
            <a:endParaRPr lang="en-US"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r>
              <a:rPr lang="en-US" sz="2000" dirty="0"/>
              <a:t>A random slopes model is a model in which slopes are allowed to vary, and therefore, the slopes are different across groups. </a:t>
            </a:r>
            <a:endParaRPr lang="en-US" sz="2000" dirty="0" smtClean="0"/>
          </a:p>
          <a:p>
            <a:r>
              <a:rPr lang="en-US" sz="2000" dirty="0" smtClean="0"/>
              <a:t>This </a:t>
            </a:r>
            <a:r>
              <a:rPr lang="en-US" sz="2000" dirty="0"/>
              <a:t>model assumes that intercepts are fixed (the same across different contexts</a:t>
            </a:r>
            <a:r>
              <a:rPr lang="en-US" sz="2000" dirty="0" smtClean="0"/>
              <a:t>).</a:t>
            </a:r>
          </a:p>
          <a:p>
            <a:r>
              <a:rPr lang="en-US" sz="2000" dirty="0"/>
              <a:t>I</a:t>
            </a:r>
            <a:r>
              <a:rPr lang="en-US" sz="2000" dirty="0" smtClean="0"/>
              <a:t>ndividuals </a:t>
            </a:r>
            <a:r>
              <a:rPr lang="en-US" sz="2000" dirty="0"/>
              <a:t>within a group are allowed to have different slopes while all keeping the same common interval.</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53</a:t>
            </a:fld>
            <a:endParaRPr dirty="0"/>
          </a:p>
        </p:txBody>
      </p:sp>
    </p:spTree>
    <p:extLst>
      <p:ext uri="{BB962C8B-B14F-4D97-AF65-F5344CB8AC3E}">
        <p14:creationId xmlns:p14="http://schemas.microsoft.com/office/powerpoint/2010/main" val="2322090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RS Model Result</a:t>
            </a:r>
            <a:endParaRPr dirty="0"/>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dirty="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dirty="0"/>
          </a:p>
        </p:txBody>
      </p:sp>
      <p:pic>
        <p:nvPicPr>
          <p:cNvPr id="4" name="Picture 3"/>
          <p:cNvPicPr>
            <a:picLocks noChangeAspect="1"/>
          </p:cNvPicPr>
          <p:nvPr/>
        </p:nvPicPr>
        <p:blipFill>
          <a:blip r:embed="rId3"/>
          <a:stretch>
            <a:fillRect/>
          </a:stretch>
        </p:blipFill>
        <p:spPr>
          <a:xfrm>
            <a:off x="765709" y="1153598"/>
            <a:ext cx="8077200" cy="3971925"/>
          </a:xfrm>
          <a:prstGeom prst="rect">
            <a:avLst/>
          </a:prstGeom>
        </p:spPr>
      </p:pic>
      <p:pic>
        <p:nvPicPr>
          <p:cNvPr id="5" name="Picture 4"/>
          <p:cNvPicPr>
            <a:picLocks noChangeAspect="1"/>
          </p:cNvPicPr>
          <p:nvPr/>
        </p:nvPicPr>
        <p:blipFill>
          <a:blip r:embed="rId4"/>
          <a:stretch>
            <a:fillRect/>
          </a:stretch>
        </p:blipFill>
        <p:spPr>
          <a:xfrm>
            <a:off x="765708" y="951577"/>
            <a:ext cx="8077201" cy="244473"/>
          </a:xfrm>
          <a:prstGeom prst="rect">
            <a:avLst/>
          </a:prstGeom>
        </p:spPr>
      </p:pic>
    </p:spTree>
    <p:extLst>
      <p:ext uri="{BB962C8B-B14F-4D97-AF65-F5344CB8AC3E}">
        <p14:creationId xmlns:p14="http://schemas.microsoft.com/office/powerpoint/2010/main" val="8338066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r>
              <a:rPr lang="en-US" dirty="0" smtClean="0"/>
              <a:t>RIS (</a:t>
            </a:r>
            <a:r>
              <a:rPr lang="en-US" dirty="0"/>
              <a:t>Random intercepts and </a:t>
            </a:r>
            <a:r>
              <a:rPr lang="en-US" dirty="0" smtClean="0"/>
              <a:t>slopes) Model</a:t>
            </a:r>
            <a:endParaRPr lang="en-US"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r>
              <a:rPr lang="en-US" sz="2400" dirty="0"/>
              <a:t>A model that includes both random intercepts and random slopes is likely the most realistic type of model, although it is also the most complex. </a:t>
            </a:r>
            <a:endParaRPr lang="en-US" sz="2400" dirty="0" smtClean="0"/>
          </a:p>
          <a:p>
            <a:r>
              <a:rPr lang="en-US" sz="2400" dirty="0" smtClean="0"/>
              <a:t>In </a:t>
            </a:r>
            <a:r>
              <a:rPr lang="en-US" sz="2400" dirty="0"/>
              <a:t>this model, both intercepts and slopes are allowed to vary across groups, meaning that they are different in different contexts.</a:t>
            </a:r>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55</a:t>
            </a:fld>
            <a:endParaRPr dirty="0"/>
          </a:p>
        </p:txBody>
      </p:sp>
    </p:spTree>
    <p:extLst>
      <p:ext uri="{BB962C8B-B14F-4D97-AF65-F5344CB8AC3E}">
        <p14:creationId xmlns:p14="http://schemas.microsoft.com/office/powerpoint/2010/main" val="34232985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RS Model Result</a:t>
            </a:r>
            <a:endParaRPr dirty="0"/>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dirty="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dirty="0"/>
          </a:p>
        </p:txBody>
      </p:sp>
      <p:pic>
        <p:nvPicPr>
          <p:cNvPr id="5" name="Picture 4"/>
          <p:cNvPicPr>
            <a:picLocks noChangeAspect="1"/>
          </p:cNvPicPr>
          <p:nvPr/>
        </p:nvPicPr>
        <p:blipFill>
          <a:blip r:embed="rId3"/>
          <a:stretch>
            <a:fillRect/>
          </a:stretch>
        </p:blipFill>
        <p:spPr>
          <a:xfrm>
            <a:off x="765708" y="951577"/>
            <a:ext cx="8077201" cy="244473"/>
          </a:xfrm>
          <a:prstGeom prst="rect">
            <a:avLst/>
          </a:prstGeom>
        </p:spPr>
      </p:pic>
      <p:pic>
        <p:nvPicPr>
          <p:cNvPr id="2" name="Picture 1"/>
          <p:cNvPicPr>
            <a:picLocks noChangeAspect="1"/>
          </p:cNvPicPr>
          <p:nvPr/>
        </p:nvPicPr>
        <p:blipFill>
          <a:blip r:embed="rId4"/>
          <a:stretch>
            <a:fillRect/>
          </a:stretch>
        </p:blipFill>
        <p:spPr>
          <a:xfrm>
            <a:off x="765707" y="1196050"/>
            <a:ext cx="8077201" cy="3962400"/>
          </a:xfrm>
          <a:prstGeom prst="rect">
            <a:avLst/>
          </a:prstGeom>
        </p:spPr>
      </p:pic>
    </p:spTree>
    <p:extLst>
      <p:ext uri="{BB962C8B-B14F-4D97-AF65-F5344CB8AC3E}">
        <p14:creationId xmlns:p14="http://schemas.microsoft.com/office/powerpoint/2010/main" val="31121511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 for Mixed effect Model</a:t>
            </a:r>
            <a:endParaRPr lang="en-US" dirty="0"/>
          </a:p>
        </p:txBody>
      </p:sp>
      <p:sp>
        <p:nvSpPr>
          <p:cNvPr id="7" name="Text Placeholder 6"/>
          <p:cNvSpPr>
            <a:spLocks noGrp="1"/>
          </p:cNvSpPr>
          <p:nvPr>
            <p:ph type="body" idx="1"/>
          </p:nvPr>
        </p:nvSpPr>
        <p:spPr/>
        <p:txBody>
          <a:bodyPr/>
          <a:lstStyle/>
          <a:p>
            <a:pPr marL="355600" indent="-285750"/>
            <a:r>
              <a:rPr lang="en-US" sz="1600" dirty="0"/>
              <a:t>The RIS Models </a:t>
            </a:r>
            <a:r>
              <a:rPr lang="en-US" sz="1600" dirty="0" smtClean="0"/>
              <a:t>performs </a:t>
            </a:r>
            <a:r>
              <a:rPr lang="en-US" sz="1600" dirty="0"/>
              <a:t>the best as whole in reducing RMSE and likelihood. Random Slopes perform the weakest as would be probably all the countries have a separate starting point for year naturally. In the case of RI and RIS models, it may not have the best RMSE, but it captures the overall LE interval better</a:t>
            </a:r>
            <a:r>
              <a:rPr lang="en-US" sz="1600" dirty="0" smtClean="0"/>
              <a:t>.</a:t>
            </a:r>
          </a:p>
          <a:p>
            <a:pPr marL="355600" indent="-285750"/>
            <a:r>
              <a:rPr lang="en-US" sz="1600" dirty="0"/>
              <a:t>The Mixed Effect RIS Model with status as the fixed effect and year as the random effect outperforms all the regular regression and reduces the RMSE down to 1.370.</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1548890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algn="ctr"/>
            <a:r>
              <a:rPr lang="en-US" sz="6000" dirty="0"/>
              <a:t>Conclusion</a:t>
            </a:r>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a:buNone/>
            </a:pPr>
            <a:r>
              <a:rPr lang="en-US" sz="1600" dirty="0"/>
              <a:t>“In literature and in life we ultimately pursue, not conclusions, but beginnings.” ― </a:t>
            </a:r>
            <a:r>
              <a:rPr lang="en-US" sz="1600" b="1" dirty="0"/>
              <a:t>Sam </a:t>
            </a:r>
            <a:r>
              <a:rPr lang="en-US" sz="1600" b="1" dirty="0" err="1"/>
              <a:t>Tanenhaus</a:t>
            </a:r>
            <a:r>
              <a:rPr lang="en-US" sz="1600" b="1" dirty="0"/>
              <a:t>, Literature Unbound</a:t>
            </a:r>
            <a:endParaRPr sz="1600" b="1" dirty="0"/>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dirty="0"/>
          </a:p>
        </p:txBody>
      </p:sp>
      <p:sp>
        <p:nvSpPr>
          <p:cNvPr id="9" name="Google Shape;992;p47"/>
          <p:cNvSpPr/>
          <p:nvPr/>
        </p:nvSpPr>
        <p:spPr>
          <a:xfrm rot="20113913">
            <a:off x="5031410" y="1018148"/>
            <a:ext cx="1731431" cy="112395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0" name="Google Shape;979;p47"/>
          <p:cNvSpPr/>
          <p:nvPr/>
        </p:nvSpPr>
        <p:spPr>
          <a:xfrm>
            <a:off x="2973419" y="1580127"/>
            <a:ext cx="725263" cy="70563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1" name="Google Shape;983;p47"/>
          <p:cNvSpPr/>
          <p:nvPr/>
        </p:nvSpPr>
        <p:spPr>
          <a:xfrm>
            <a:off x="3824380" y="1117802"/>
            <a:ext cx="833082" cy="837291"/>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extLst>
      <p:ext uri="{BB962C8B-B14F-4D97-AF65-F5344CB8AC3E}">
        <p14:creationId xmlns:p14="http://schemas.microsoft.com/office/powerpoint/2010/main" val="30607408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7" name="Text Placeholder 6"/>
          <p:cNvSpPr>
            <a:spLocks noGrp="1"/>
          </p:cNvSpPr>
          <p:nvPr>
            <p:ph type="body" idx="1"/>
          </p:nvPr>
        </p:nvSpPr>
        <p:spPr/>
        <p:txBody>
          <a:bodyPr/>
          <a:lstStyle/>
          <a:p>
            <a:r>
              <a:rPr lang="en-US" sz="1800" dirty="0"/>
              <a:t>Top 5 Average Life Performance Predictors across all the model are Income Composition</a:t>
            </a:r>
            <a:r>
              <a:rPr lang="en-US" sz="1800" dirty="0" smtClean="0"/>
              <a:t>, Adult </a:t>
            </a:r>
            <a:r>
              <a:rPr lang="en-US" sz="1800" dirty="0"/>
              <a:t>Mortality</a:t>
            </a:r>
            <a:r>
              <a:rPr lang="en-US" sz="1800" dirty="0" smtClean="0"/>
              <a:t>, HIV_AIDS</a:t>
            </a:r>
            <a:r>
              <a:rPr lang="en-US" sz="1800" dirty="0"/>
              <a:t>, Schooling, and Thinness 5-9. </a:t>
            </a:r>
            <a:endParaRPr lang="en-US" sz="1800" dirty="0" smtClean="0"/>
          </a:p>
          <a:p>
            <a:r>
              <a:rPr lang="en-US" sz="1800" dirty="0" smtClean="0"/>
              <a:t>Life </a:t>
            </a:r>
            <a:r>
              <a:rPr lang="en-US" sz="1800" dirty="0"/>
              <a:t>Expectancy ranges are Developed(70-89), Developing (41-86), 1st World(78-88), 2nd World(65-78),3rd World(41-65).</a:t>
            </a:r>
          </a:p>
          <a:p>
            <a:r>
              <a:rPr lang="en-US" sz="1800" dirty="0"/>
              <a:t>The developed and developing status don’t fully cover the different categories of countries</a:t>
            </a:r>
            <a:r>
              <a:rPr lang="en-US" sz="1800" dirty="0" smtClean="0"/>
              <a:t>. Testing </a:t>
            </a:r>
            <a:r>
              <a:rPr lang="en-US" sz="1800" dirty="0"/>
              <a:t>data was generally higher across all groupings due to the year raising LE inherently. In fact, there was a .3 increase every year in Life Expectancy from the models.</a:t>
            </a:r>
          </a:p>
          <a:p>
            <a:pPr marL="69850" indent="0">
              <a:buNone/>
            </a:pPr>
            <a:endParaRPr lang="en-US" sz="1800"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81096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lvl="0" algn="ctr"/>
            <a:r>
              <a:rPr lang="en-US" sz="6000" dirty="0"/>
              <a:t>DATA SET</a:t>
            </a:r>
            <a:endParaRPr sz="6000" dirty="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000" dirty="0" smtClean="0"/>
              <a:t>Everything start with right Data Set. </a:t>
            </a:r>
            <a:endParaRPr sz="2000" dirty="0"/>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dirty="0"/>
          </a:p>
        </p:txBody>
      </p:sp>
      <p:sp>
        <p:nvSpPr>
          <p:cNvPr id="9" name="Google Shape;992;p47"/>
          <p:cNvSpPr/>
          <p:nvPr/>
        </p:nvSpPr>
        <p:spPr>
          <a:xfrm rot="20113913">
            <a:off x="5031410" y="1018148"/>
            <a:ext cx="1731431" cy="112395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0" name="Google Shape;979;p47"/>
          <p:cNvSpPr/>
          <p:nvPr/>
        </p:nvSpPr>
        <p:spPr>
          <a:xfrm>
            <a:off x="2973419" y="1580127"/>
            <a:ext cx="725263" cy="70563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1" name="Google Shape;983;p47"/>
          <p:cNvSpPr/>
          <p:nvPr/>
        </p:nvSpPr>
        <p:spPr>
          <a:xfrm>
            <a:off x="3824380" y="1117802"/>
            <a:ext cx="833082" cy="837291"/>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7" name="Text Placeholder 6"/>
          <p:cNvSpPr>
            <a:spLocks noGrp="1"/>
          </p:cNvSpPr>
          <p:nvPr>
            <p:ph type="body" idx="1"/>
          </p:nvPr>
        </p:nvSpPr>
        <p:spPr/>
        <p:txBody>
          <a:bodyPr/>
          <a:lstStyle/>
          <a:p>
            <a:r>
              <a:rPr lang="en-US" sz="1600" dirty="0"/>
              <a:t>Disease and hunger relief are an universal key to improving life expectancy. This can come in the form of just being smarter and preventing outbreaks by </a:t>
            </a:r>
            <a:r>
              <a:rPr lang="en-US" sz="1600" dirty="0" smtClean="0"/>
              <a:t>vaccinating. </a:t>
            </a:r>
            <a:r>
              <a:rPr lang="en-US" sz="1600" dirty="0"/>
              <a:t>This is helpful when traveling to other countries to keep it away from unknowing populations.</a:t>
            </a:r>
          </a:p>
          <a:p>
            <a:r>
              <a:rPr lang="en-US" sz="1600" dirty="0"/>
              <a:t>Alcohol is negatively correlated with life expectancy for developed countries and 1st world countries while being positively correlated with 2nd, 3rd, and Developing Countries. In this case, it means that population is living longer, but alcohol consumption is not increasing life expectancy!</a:t>
            </a:r>
          </a:p>
          <a:p>
            <a:r>
              <a:rPr lang="en-US" sz="1600" dirty="0"/>
              <a:t>Mixed Models are effective, but still need to keep improving! Some measures like covariance can be seen as less useful. </a:t>
            </a:r>
          </a:p>
          <a:p>
            <a:pPr marL="69850" indent="0">
              <a:buNone/>
            </a:pPr>
            <a:endParaRPr lang="en-US" sz="1600"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1716450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algn="ctr"/>
            <a:r>
              <a:rPr lang="en-US" sz="6000" dirty="0" smtClean="0"/>
              <a:t>Future Work</a:t>
            </a:r>
            <a:endParaRPr lang="en-US" sz="6000" dirty="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a:buNone/>
            </a:pPr>
            <a:r>
              <a:rPr lang="en-US" sz="1600" dirty="0"/>
              <a:t>The past is a source of knowledge, and the future is a source of hope. Love of the past implies faith in the future. </a:t>
            </a:r>
            <a:r>
              <a:rPr lang="en-US" sz="1600" b="1" dirty="0"/>
              <a:t>– Stephen Ambrose</a:t>
            </a:r>
            <a:endParaRPr sz="1600" b="1" dirty="0"/>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dirty="0"/>
          </a:p>
        </p:txBody>
      </p:sp>
      <p:sp>
        <p:nvSpPr>
          <p:cNvPr id="9" name="Google Shape;992;p47"/>
          <p:cNvSpPr/>
          <p:nvPr/>
        </p:nvSpPr>
        <p:spPr>
          <a:xfrm rot="20113913">
            <a:off x="5031410" y="1018148"/>
            <a:ext cx="1731431" cy="112395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0" name="Google Shape;979;p47"/>
          <p:cNvSpPr/>
          <p:nvPr/>
        </p:nvSpPr>
        <p:spPr>
          <a:xfrm>
            <a:off x="2973419" y="1580127"/>
            <a:ext cx="725263" cy="70563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
        <p:nvSpPr>
          <p:cNvPr id="11" name="Google Shape;983;p47"/>
          <p:cNvSpPr/>
          <p:nvPr/>
        </p:nvSpPr>
        <p:spPr>
          <a:xfrm>
            <a:off x="3824380" y="1117802"/>
            <a:ext cx="833082" cy="837291"/>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4C2F4"/>
              </a:solidFill>
            </a:endParaRPr>
          </a:p>
        </p:txBody>
      </p:sp>
    </p:spTree>
    <p:extLst>
      <p:ext uri="{BB962C8B-B14F-4D97-AF65-F5344CB8AC3E}">
        <p14:creationId xmlns:p14="http://schemas.microsoft.com/office/powerpoint/2010/main" val="1238284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7" name="Text Placeholder 6"/>
          <p:cNvSpPr>
            <a:spLocks noGrp="1"/>
          </p:cNvSpPr>
          <p:nvPr>
            <p:ph type="body" idx="1"/>
          </p:nvPr>
        </p:nvSpPr>
        <p:spPr/>
        <p:txBody>
          <a:bodyPr/>
          <a:lstStyle/>
          <a:p>
            <a:r>
              <a:rPr lang="en-US" sz="1600" dirty="0"/>
              <a:t>Look at class within a particular country and see if these same factors are same in determining life expectancy for an individual</a:t>
            </a:r>
            <a:r>
              <a:rPr lang="en-US" sz="1600" dirty="0" smtClean="0"/>
              <a:t>. </a:t>
            </a:r>
          </a:p>
          <a:p>
            <a:r>
              <a:rPr lang="en-US" sz="1600" dirty="0" smtClean="0"/>
              <a:t>Upper</a:t>
            </a:r>
            <a:r>
              <a:rPr lang="en-US" sz="1600" dirty="0"/>
              <a:t>, Middle, and Lower Class ratios could be a very interesting feature to add on to the this study.</a:t>
            </a:r>
          </a:p>
          <a:p>
            <a:r>
              <a:rPr lang="en-US" sz="1600" dirty="0"/>
              <a:t>Increase the dataset size with continuing UN and Global Data </a:t>
            </a:r>
            <a:r>
              <a:rPr lang="en-US" sz="1600" dirty="0" smtClean="0"/>
              <a:t>. </a:t>
            </a:r>
          </a:p>
          <a:p>
            <a:r>
              <a:rPr lang="en-US" sz="1600" dirty="0" smtClean="0"/>
              <a:t>There </a:t>
            </a:r>
            <a:r>
              <a:rPr lang="en-US" sz="1600" dirty="0"/>
              <a:t>are many variables that are not included in this model that could further describe how to particularly improve standards for Life Expectancy. Some new added features like population, GDP, environmental, and </a:t>
            </a:r>
            <a:r>
              <a:rPr lang="en-US" sz="1600" dirty="0" smtClean="0"/>
              <a:t>etc. </a:t>
            </a:r>
            <a:r>
              <a:rPr lang="en-US" sz="1600" dirty="0"/>
              <a:t>in order to test and clarify country groupings</a:t>
            </a:r>
            <a:r>
              <a:rPr lang="en-US" sz="1600" dirty="0" smtClean="0"/>
              <a:t>.</a:t>
            </a:r>
          </a:p>
          <a:p>
            <a:r>
              <a:rPr lang="en-US" sz="1600" dirty="0" smtClean="0"/>
              <a:t>Mental </a:t>
            </a:r>
            <a:r>
              <a:rPr lang="en-US" sz="1600" dirty="0"/>
              <a:t>Health and Life Expectancy Correlation also seems essential to look further this study!</a:t>
            </a:r>
          </a:p>
          <a:p>
            <a:endParaRPr lang="en-US" sz="1600"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35759074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3657038" y="1073100"/>
            <a:ext cx="3229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dirty="0"/>
          </a:p>
        </p:txBody>
      </p:sp>
      <p:sp>
        <p:nvSpPr>
          <p:cNvPr id="753" name="Google Shape;753;p34"/>
          <p:cNvSpPr txBox="1">
            <a:spLocks noGrp="1"/>
          </p:cNvSpPr>
          <p:nvPr>
            <p:ph type="body" idx="4294967295"/>
          </p:nvPr>
        </p:nvSpPr>
        <p:spPr>
          <a:xfrm>
            <a:off x="3657038" y="2119105"/>
            <a:ext cx="32292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dirty="0"/>
          </a:p>
          <a:p>
            <a:pPr marL="0" lvl="0" indent="0" algn="l" rtl="0">
              <a:spcBef>
                <a:spcPts val="600"/>
              </a:spcBef>
              <a:spcAft>
                <a:spcPts val="0"/>
              </a:spcAft>
              <a:buNone/>
            </a:pPr>
            <a:r>
              <a:rPr lang="en" sz="2000" dirty="0"/>
              <a:t>You can find </a:t>
            </a:r>
            <a:r>
              <a:rPr lang="en" sz="2000" dirty="0" smtClean="0"/>
              <a:t>us </a:t>
            </a:r>
            <a:r>
              <a:rPr lang="en" sz="2000" dirty="0"/>
              <a:t>at</a:t>
            </a:r>
            <a:endParaRPr sz="2000" dirty="0"/>
          </a:p>
          <a:p>
            <a:pPr marL="457200" lvl="0" indent="-355600" algn="l" rtl="0">
              <a:spcBef>
                <a:spcPts val="600"/>
              </a:spcBef>
              <a:spcAft>
                <a:spcPts val="0"/>
              </a:spcAft>
              <a:buSzPts val="2000"/>
              <a:buChar char="✘"/>
            </a:pPr>
            <a:r>
              <a:rPr lang="en-US" sz="2000" dirty="0" smtClean="0"/>
              <a:t> s</a:t>
            </a:r>
            <a:r>
              <a:rPr lang="en" sz="2000" dirty="0" smtClean="0"/>
              <a:t>uraj.singh.e21@nsut.ac.in</a:t>
            </a:r>
            <a:endParaRPr sz="2000" dirty="0"/>
          </a:p>
          <a:p>
            <a:pPr lvl="0" indent="-355600">
              <a:spcBef>
                <a:spcPts val="0"/>
              </a:spcBef>
              <a:buSzPts val="2000"/>
            </a:pPr>
            <a:r>
              <a:rPr lang="en-US" sz="2000" dirty="0"/>
              <a:t> </a:t>
            </a:r>
            <a:r>
              <a:rPr lang="en-US" sz="2000" dirty="0" err="1" smtClean="0"/>
              <a:t>yash.verma</a:t>
            </a:r>
            <a:r>
              <a:rPr lang="en" sz="2000" dirty="0" smtClean="0"/>
              <a:t>.e21@nsut.ac.in</a:t>
            </a:r>
            <a:endParaRPr sz="2000" dirty="0"/>
          </a:p>
        </p:txBody>
      </p:sp>
      <p:sp>
        <p:nvSpPr>
          <p:cNvPr id="754" name="Google Shape;754;p34"/>
          <p:cNvSpPr/>
          <p:nvPr/>
        </p:nvSpPr>
        <p:spPr>
          <a:xfrm>
            <a:off x="2257757" y="1402659"/>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DATASET </a:t>
            </a:r>
            <a:r>
              <a:rPr lang="en-US" dirty="0" smtClean="0"/>
              <a:t>INFORMATION</a:t>
            </a:r>
            <a:endParaRPr dirty="0"/>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lvl="0"/>
            <a:r>
              <a:rPr lang="en-US" sz="2000" dirty="0" smtClean="0"/>
              <a:t>Data </a:t>
            </a:r>
            <a:r>
              <a:rPr lang="en-US" sz="2000" dirty="0"/>
              <a:t>is from The World Health Organization and United Nations website, Life Expectancy expresses the results of 193 countries for life expectancy with 2938 rows for 20 different features columns spanning from 2000-2015 with 2563 missing values. </a:t>
            </a:r>
            <a:endParaRPr lang="en-US" sz="2000" dirty="0" smtClean="0"/>
          </a:p>
          <a:p>
            <a:pPr lvl="0"/>
            <a:r>
              <a:rPr lang="en-US" sz="2000" dirty="0"/>
              <a:t>The features vary from whether country demographics such as Population, GDP, Total Expenditure spend on health to population statistics such immunizations and mortality rates along with BMI, Alcohol Consumption, and years of schooling</a:t>
            </a:r>
            <a:r>
              <a:rPr lang="en-US" sz="2000" dirty="0" smtClean="0"/>
              <a:t>.</a:t>
            </a:r>
          </a:p>
          <a:p>
            <a:pPr marL="69850" lvl="0" indent="0">
              <a:buNone/>
            </a:pPr>
            <a:endParaRPr sz="2000"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2205896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l</a:t>
            </a:r>
            <a:r>
              <a:rPr lang="en" dirty="0" smtClean="0"/>
              <a:t>ook into the dataset</a:t>
            </a:r>
            <a:endParaRPr dirty="0"/>
          </a:p>
        </p:txBody>
      </p:sp>
      <p:sp>
        <p:nvSpPr>
          <p:cNvPr id="596" name="Google Shape;596;p21"/>
          <p:cNvSpPr txBox="1">
            <a:spLocks noGrp="1"/>
          </p:cNvSpPr>
          <p:nvPr>
            <p:ph type="body" idx="1"/>
          </p:nvPr>
        </p:nvSpPr>
        <p:spPr>
          <a:xfrm>
            <a:off x="747925" y="4009500"/>
            <a:ext cx="6140400" cy="927900"/>
          </a:xfrm>
          <a:prstGeom prst="rect">
            <a:avLst/>
          </a:prstGeom>
        </p:spPr>
        <p:txBody>
          <a:bodyPr spcFirstLastPara="1" wrap="square" lIns="91425" tIns="91425" rIns="91425" bIns="91425" anchor="t" anchorCtr="0">
            <a:noAutofit/>
          </a:bodyPr>
          <a:lstStyle/>
          <a:p>
            <a:pPr marL="0" lvl="0" indent="0">
              <a:buNone/>
            </a:pPr>
            <a:r>
              <a:rPr lang="en-US" sz="1800" dirty="0"/>
              <a:t>“Data is the new oil.” — Clive Humby</a:t>
            </a:r>
            <a:endParaRPr sz="1800" dirty="0"/>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dirty="0"/>
          </a:p>
        </p:txBody>
      </p:sp>
      <p:pic>
        <p:nvPicPr>
          <p:cNvPr id="2" name="Picture 1"/>
          <p:cNvPicPr>
            <a:picLocks noChangeAspect="1"/>
          </p:cNvPicPr>
          <p:nvPr/>
        </p:nvPicPr>
        <p:blipFill>
          <a:blip r:embed="rId3"/>
          <a:stretch>
            <a:fillRect/>
          </a:stretch>
        </p:blipFill>
        <p:spPr>
          <a:xfrm>
            <a:off x="0" y="1235947"/>
            <a:ext cx="9155220" cy="27735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US" dirty="0"/>
              <a:t>FEATURE LIST</a:t>
            </a:r>
            <a:endParaRPr dirty="0"/>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t>Country</a:t>
            </a:r>
            <a:endParaRPr b="1" dirty="0"/>
          </a:p>
          <a:p>
            <a:pPr marL="0" lvl="0" indent="0" algn="l" rtl="0">
              <a:spcBef>
                <a:spcPts val="600"/>
              </a:spcBef>
              <a:spcAft>
                <a:spcPts val="0"/>
              </a:spcAft>
              <a:buNone/>
            </a:pPr>
            <a:r>
              <a:rPr lang="en" sz="1200" dirty="0" smtClean="0"/>
              <a:t>Name of the country whose data is represented by the row.</a:t>
            </a:r>
            <a:endParaRPr sz="1200" dirty="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t>Year</a:t>
            </a:r>
            <a:endParaRPr b="1" dirty="0"/>
          </a:p>
          <a:p>
            <a:pPr marL="0" lvl="0" indent="0" algn="l" rtl="0">
              <a:spcBef>
                <a:spcPts val="600"/>
              </a:spcBef>
              <a:spcAft>
                <a:spcPts val="0"/>
              </a:spcAft>
              <a:buNone/>
            </a:pPr>
            <a:r>
              <a:rPr lang="en" sz="1200" dirty="0" smtClean="0"/>
              <a:t>Year in which data in  which data is recorded.</a:t>
            </a:r>
            <a:endParaRPr sz="1200" dirty="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buNone/>
            </a:pPr>
            <a:r>
              <a:rPr lang="en-US" b="1" dirty="0" smtClean="0"/>
              <a:t>Status</a:t>
            </a:r>
            <a:endParaRPr b="1" dirty="0"/>
          </a:p>
          <a:p>
            <a:pPr marL="0" lvl="0" indent="0" algn="l" rtl="0">
              <a:spcBef>
                <a:spcPts val="600"/>
              </a:spcBef>
              <a:spcAft>
                <a:spcPts val="0"/>
              </a:spcAft>
              <a:buNone/>
            </a:pPr>
            <a:r>
              <a:rPr lang="en" sz="1200" dirty="0" smtClean="0"/>
              <a:t>Wheater Country is Developed or Developing. </a:t>
            </a:r>
            <a:endParaRPr sz="1200" dirty="0"/>
          </a:p>
          <a:p>
            <a:pPr marL="0" lvl="0" indent="0" algn="l" rtl="0">
              <a:spcBef>
                <a:spcPts val="600"/>
              </a:spcBef>
              <a:spcAft>
                <a:spcPts val="0"/>
              </a:spcAft>
              <a:buNone/>
            </a:pPr>
            <a:endParaRPr sz="1200" dirty="0"/>
          </a:p>
        </p:txBody>
      </p:sp>
      <p:sp>
        <p:nvSpPr>
          <p:cNvPr id="681" name="Google Shape;681;p29"/>
          <p:cNvSpPr txBox="1">
            <a:spLocks noGrp="1"/>
          </p:cNvSpPr>
          <p:nvPr>
            <p:ph type="body" idx="1"/>
          </p:nvPr>
        </p:nvSpPr>
        <p:spPr>
          <a:xfrm>
            <a:off x="747925"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Life </a:t>
            </a:r>
            <a:r>
              <a:rPr lang="en-US" b="1" dirty="0" smtClean="0"/>
              <a:t>Expectancy </a:t>
            </a:r>
            <a:endParaRPr b="1" dirty="0"/>
          </a:p>
          <a:p>
            <a:pPr marL="0" lvl="0" indent="0">
              <a:buNone/>
            </a:pPr>
            <a:r>
              <a:rPr lang="en-US" sz="1200" dirty="0"/>
              <a:t>Life expectancy is a statistical measure of the average time an organism is expected to </a:t>
            </a:r>
            <a:r>
              <a:rPr lang="en-US" sz="1200" dirty="0" smtClean="0"/>
              <a:t>live</a:t>
            </a:r>
            <a:r>
              <a:rPr lang="en-US" sz="1200" dirty="0"/>
              <a:t>.</a:t>
            </a:r>
            <a:endParaRPr sz="1200" dirty="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smtClean="0"/>
              <a:t>Adult </a:t>
            </a:r>
            <a:r>
              <a:rPr lang="en-US" b="1" dirty="0"/>
              <a:t>Mortality</a:t>
            </a:r>
            <a:endParaRPr b="1" dirty="0"/>
          </a:p>
          <a:p>
            <a:pPr marL="0" lvl="0" indent="0">
              <a:buNone/>
            </a:pPr>
            <a:r>
              <a:rPr lang="en-US" sz="1200" dirty="0"/>
              <a:t>Adult Mortality Rates of both sexes(probability of dying between 15&amp;60 years per 1000 population)</a:t>
            </a:r>
            <a:endParaRPr sz="1200" dirty="0"/>
          </a:p>
        </p:txBody>
      </p:sp>
      <p:sp>
        <p:nvSpPr>
          <p:cNvPr id="683" name="Google Shape;683;p29"/>
          <p:cNvSpPr txBox="1">
            <a:spLocks noGrp="1"/>
          </p:cNvSpPr>
          <p:nvPr>
            <p:ph type="body" idx="3"/>
          </p:nvPr>
        </p:nvSpPr>
        <p:spPr>
          <a:xfrm>
            <a:off x="5216631" y="3276600"/>
            <a:ext cx="2125500" cy="1305000"/>
          </a:xfrm>
          <a:prstGeom prst="rect">
            <a:avLst/>
          </a:prstGeom>
        </p:spPr>
        <p:txBody>
          <a:bodyPr spcFirstLastPara="1" wrap="square" lIns="91425" tIns="91425" rIns="91425" bIns="91425" anchor="t" anchorCtr="0">
            <a:noAutofit/>
          </a:bodyPr>
          <a:lstStyle/>
          <a:p>
            <a:pPr marL="0" lvl="0" indent="0">
              <a:buNone/>
            </a:pPr>
            <a:r>
              <a:rPr lang="en-US" b="1" dirty="0"/>
              <a:t>Infant Deaths</a:t>
            </a:r>
            <a:endParaRPr b="1" dirty="0"/>
          </a:p>
          <a:p>
            <a:pPr marL="0" lvl="0" indent="0">
              <a:buNone/>
            </a:pPr>
            <a:r>
              <a:rPr lang="en-US" sz="1200" dirty="0"/>
              <a:t>Number of Infant Deaths per 1000 population</a:t>
            </a:r>
            <a:endParaRPr sz="1200" dirty="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3522</Words>
  <Application>Microsoft Office PowerPoint</Application>
  <PresentationFormat>On-screen Show (16:9)</PresentationFormat>
  <Paragraphs>393</Paragraphs>
  <Slides>63</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Sniglet</vt:lpstr>
      <vt:lpstr>Arial</vt:lpstr>
      <vt:lpstr>Courier New</vt:lpstr>
      <vt:lpstr>Dosis</vt:lpstr>
      <vt:lpstr>Friar template</vt:lpstr>
      <vt:lpstr>Life Expectancy Prediction using Machine Learning</vt:lpstr>
      <vt:lpstr>HELLO!</vt:lpstr>
      <vt:lpstr>Acknowledgement </vt:lpstr>
      <vt:lpstr>Motivation</vt:lpstr>
      <vt:lpstr>Motivation for the Project</vt:lpstr>
      <vt:lpstr>DATA SET</vt:lpstr>
      <vt:lpstr>DATASET INFORMATION</vt:lpstr>
      <vt:lpstr>A look into the dataset</vt:lpstr>
      <vt:lpstr>FEATURE LIST</vt:lpstr>
      <vt:lpstr>FEATURE LIST …</vt:lpstr>
      <vt:lpstr>FEATURE LIST …</vt:lpstr>
      <vt:lpstr>FEATURE LIST …</vt:lpstr>
      <vt:lpstr>Feature Engineering </vt:lpstr>
      <vt:lpstr>Feature Engineering …</vt:lpstr>
      <vt:lpstr>DATA ANALYSIS</vt:lpstr>
      <vt:lpstr>LIFE EXPECTANCY </vt:lpstr>
      <vt:lpstr>PowerPoint Presentation</vt:lpstr>
      <vt:lpstr>LIFE EXPECTANCY ( Developed VS. Developing  countries)</vt:lpstr>
      <vt:lpstr>LIFE EXPECTANCY ( Developed VS. Developing  countries)</vt:lpstr>
      <vt:lpstr>PowerPoint Presentation</vt:lpstr>
      <vt:lpstr>LIFE EXPECTANCY (1st, 2nd and 3rd world countries)</vt:lpstr>
      <vt:lpstr>LIFE EXPECTANCY ( Developed VS. Developing  countries)</vt:lpstr>
      <vt:lpstr>PowerPoint Presentation</vt:lpstr>
      <vt:lpstr>LIFE EXPECTANCY VERSUS YEAR</vt:lpstr>
      <vt:lpstr>PowerPoint Presentation</vt:lpstr>
      <vt:lpstr>Machine Learning</vt:lpstr>
      <vt:lpstr>Distplot of various Feature</vt:lpstr>
      <vt:lpstr>Parameters…</vt:lpstr>
      <vt:lpstr>Parameters…</vt:lpstr>
      <vt:lpstr>Regression</vt:lpstr>
      <vt:lpstr>Thiel-sen Regression</vt:lpstr>
      <vt:lpstr>Result for Thiel-Sen</vt:lpstr>
      <vt:lpstr>Ridge Regression</vt:lpstr>
      <vt:lpstr>Result for Ridge</vt:lpstr>
      <vt:lpstr>Gradient Boosting Regression</vt:lpstr>
      <vt:lpstr>Result for Gradient Boosting</vt:lpstr>
      <vt:lpstr>FINAL RESULT</vt:lpstr>
      <vt:lpstr>Final Result for Regression algorithms</vt:lpstr>
      <vt:lpstr>Clustering </vt:lpstr>
      <vt:lpstr>Scores for Clustering algorithms</vt:lpstr>
      <vt:lpstr>Scores for Clustering algorithms</vt:lpstr>
      <vt:lpstr>Mean-Shift Clustering</vt:lpstr>
      <vt:lpstr>Result for Mean Shift clustering</vt:lpstr>
      <vt:lpstr>K-Means Clustering</vt:lpstr>
      <vt:lpstr>Choosing value of K</vt:lpstr>
      <vt:lpstr>Result for Mean Shift clustering</vt:lpstr>
      <vt:lpstr>Final Result for clustering algorithms</vt:lpstr>
      <vt:lpstr>MIXED EFFECT MODEL </vt:lpstr>
      <vt:lpstr>MIXED EFFECT MODEL</vt:lpstr>
      <vt:lpstr>ICC calculation</vt:lpstr>
      <vt:lpstr>RI (Random Intercepts) Model</vt:lpstr>
      <vt:lpstr>RI Model Result</vt:lpstr>
      <vt:lpstr>RS (Random slopes) Model</vt:lpstr>
      <vt:lpstr>RS Model Result</vt:lpstr>
      <vt:lpstr>RIS (Random intercepts and slopes) Model</vt:lpstr>
      <vt:lpstr>RS Model Result</vt:lpstr>
      <vt:lpstr>Final Result for Mixed effect Model</vt:lpstr>
      <vt:lpstr>Conclusion</vt:lpstr>
      <vt:lpstr>Conclusions</vt:lpstr>
      <vt:lpstr>Conclusions…</vt:lpstr>
      <vt:lpstr>Future Work</vt:lpstr>
      <vt:lpstr>Future Work</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Prediction using Machine Learning</dc:title>
  <cp:lastModifiedBy>suraj singh</cp:lastModifiedBy>
  <cp:revision>119</cp:revision>
  <dcterms:modified xsi:type="dcterms:W3CDTF">2021-11-09T04:47:46Z</dcterms:modified>
</cp:coreProperties>
</file>